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94" r:id="rId5"/>
    <p:sldId id="293" r:id="rId6"/>
    <p:sldId id="292" r:id="rId7"/>
    <p:sldId id="291" r:id="rId8"/>
    <p:sldId id="290" r:id="rId9"/>
    <p:sldId id="289" r:id="rId10"/>
    <p:sldId id="288" r:id="rId11"/>
    <p:sldId id="287" r:id="rId12"/>
    <p:sldId id="286" r:id="rId13"/>
    <p:sldId id="285" r:id="rId14"/>
    <p:sldId id="283" r:id="rId15"/>
    <p:sldId id="282" r:id="rId16"/>
    <p:sldId id="281" r:id="rId17"/>
    <p:sldId id="280" r:id="rId18"/>
    <p:sldId id="278" r:id="rId19"/>
    <p:sldId id="279" r:id="rId20"/>
    <p:sldId id="277" r:id="rId21"/>
    <p:sldId id="276" r:id="rId22"/>
    <p:sldId id="275" r:id="rId23"/>
    <p:sldId id="274" r:id="rId24"/>
    <p:sldId id="273" r:id="rId25"/>
    <p:sldId id="300" r:id="rId26"/>
    <p:sldId id="271" r:id="rId27"/>
    <p:sldId id="270" r:id="rId28"/>
    <p:sldId id="301" r:id="rId29"/>
    <p:sldId id="269" r:id="rId30"/>
    <p:sldId id="268" r:id="rId31"/>
    <p:sldId id="267" r:id="rId32"/>
    <p:sldId id="266" r:id="rId33"/>
    <p:sldId id="265" r:id="rId34"/>
    <p:sldId id="26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27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44" d="100"/>
          <a:sy n="44" d="100"/>
        </p:scale>
        <p:origin x="54" y="8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1909E9-2CFB-4322-9B54-676E128C1858}" type="doc">
      <dgm:prSet loTypeId="urn:microsoft.com/office/officeart/2005/8/layout/chart3" loCatId="cycle" qsTypeId="urn:microsoft.com/office/officeart/2005/8/quickstyle/3d7" qsCatId="3D" csTypeId="urn:microsoft.com/office/officeart/2005/8/colors/colorful4" csCatId="colorful" phldr="1"/>
      <dgm:spPr/>
    </dgm:pt>
    <dgm:pt modelId="{72042803-728A-4E80-B32D-5B317029E1C1}">
      <dgm:prSet phldrT="[Texte]" custT="1"/>
      <dgm:spPr/>
      <dgm:t>
        <a:bodyPr/>
        <a:lstStyle/>
        <a:p>
          <a:r>
            <a:rPr lang="fr-FR" sz="5400" dirty="0" smtClean="0"/>
            <a:t>Témoins</a:t>
          </a:r>
          <a:endParaRPr lang="fr-FR" sz="5400" dirty="0"/>
        </a:p>
      </dgm:t>
    </dgm:pt>
    <dgm:pt modelId="{40B49150-F085-4CA1-B393-0207E7C47CB5}" type="parTrans" cxnId="{7A9E9A8E-48BD-40EF-8B01-95F52D826073}">
      <dgm:prSet/>
      <dgm:spPr/>
      <dgm:t>
        <a:bodyPr/>
        <a:lstStyle/>
        <a:p>
          <a:endParaRPr lang="fr-FR"/>
        </a:p>
      </dgm:t>
    </dgm:pt>
    <dgm:pt modelId="{4F144974-261D-4F8E-AAE6-63E8F54646D2}" type="sibTrans" cxnId="{7A9E9A8E-48BD-40EF-8B01-95F52D826073}">
      <dgm:prSet/>
      <dgm:spPr/>
      <dgm:t>
        <a:bodyPr/>
        <a:lstStyle/>
        <a:p>
          <a:endParaRPr lang="fr-FR"/>
        </a:p>
      </dgm:t>
    </dgm:pt>
    <dgm:pt modelId="{E4AFC7AE-11FD-4155-9E51-89D989D96875}">
      <dgm:prSet phldrT="[Texte]"/>
      <dgm:spPr/>
      <dgm:t>
        <a:bodyPr/>
        <a:lstStyle/>
        <a:p>
          <a:r>
            <a:rPr lang="fr-FR" dirty="0" smtClean="0"/>
            <a:t>Harcelé(s)</a:t>
          </a:r>
          <a:endParaRPr lang="fr-FR" dirty="0"/>
        </a:p>
      </dgm:t>
    </dgm:pt>
    <dgm:pt modelId="{6799A547-AFCD-4292-97B2-EDA6FB253C1A}" type="parTrans" cxnId="{1FD32801-6B5F-456C-92B7-F507BFFA6A6B}">
      <dgm:prSet/>
      <dgm:spPr/>
      <dgm:t>
        <a:bodyPr/>
        <a:lstStyle/>
        <a:p>
          <a:endParaRPr lang="fr-FR"/>
        </a:p>
      </dgm:t>
    </dgm:pt>
    <dgm:pt modelId="{B86B09EE-50DF-4D8E-AFC3-EFB62D8097F4}" type="sibTrans" cxnId="{1FD32801-6B5F-456C-92B7-F507BFFA6A6B}">
      <dgm:prSet/>
      <dgm:spPr/>
      <dgm:t>
        <a:bodyPr/>
        <a:lstStyle/>
        <a:p>
          <a:endParaRPr lang="fr-FR"/>
        </a:p>
      </dgm:t>
    </dgm:pt>
    <dgm:pt modelId="{953A37FE-F10F-47B2-AFD2-D1BCC1FD75F7}">
      <dgm:prSet phldrT="[Texte]"/>
      <dgm:spPr/>
      <dgm:t>
        <a:bodyPr/>
        <a:lstStyle/>
        <a:p>
          <a:r>
            <a:rPr lang="fr-FR" dirty="0" smtClean="0"/>
            <a:t>Harceleur(s)</a:t>
          </a:r>
          <a:endParaRPr lang="fr-FR" dirty="0"/>
        </a:p>
      </dgm:t>
    </dgm:pt>
    <dgm:pt modelId="{196466CF-DA77-42A6-AE42-BEAA49D0F60B}" type="parTrans" cxnId="{13A75CE1-6CD1-467F-92E0-C4B6E604F193}">
      <dgm:prSet/>
      <dgm:spPr/>
      <dgm:t>
        <a:bodyPr/>
        <a:lstStyle/>
        <a:p>
          <a:endParaRPr lang="fr-FR"/>
        </a:p>
      </dgm:t>
    </dgm:pt>
    <dgm:pt modelId="{FC6E7391-A04C-42FC-8F89-CA7B3727205C}" type="sibTrans" cxnId="{13A75CE1-6CD1-467F-92E0-C4B6E604F193}">
      <dgm:prSet/>
      <dgm:spPr/>
      <dgm:t>
        <a:bodyPr/>
        <a:lstStyle/>
        <a:p>
          <a:endParaRPr lang="fr-FR"/>
        </a:p>
      </dgm:t>
    </dgm:pt>
    <dgm:pt modelId="{9D4D9F44-60AD-4B26-A470-DB2834559D96}" type="pres">
      <dgm:prSet presAssocID="{541909E9-2CFB-4322-9B54-676E128C1858}" presName="compositeShape" presStyleCnt="0">
        <dgm:presLayoutVars>
          <dgm:chMax val="7"/>
          <dgm:dir/>
          <dgm:resizeHandles val="exact"/>
        </dgm:presLayoutVars>
      </dgm:prSet>
      <dgm:spPr/>
    </dgm:pt>
    <dgm:pt modelId="{C7C9DC7D-03A1-4AFB-9C4E-D32EF6752154}" type="pres">
      <dgm:prSet presAssocID="{541909E9-2CFB-4322-9B54-676E128C1858}" presName="wedge1" presStyleLbl="node1" presStyleIdx="0" presStyleCnt="3" custScaleX="185259" custScaleY="140975" custLinFactNeighborX="-14553" custLinFactNeighborY="4004"/>
      <dgm:spPr/>
      <dgm:t>
        <a:bodyPr/>
        <a:lstStyle/>
        <a:p>
          <a:endParaRPr lang="fr-FR"/>
        </a:p>
      </dgm:t>
    </dgm:pt>
    <dgm:pt modelId="{E8B6FECF-BE4E-4FC8-ADDD-50D609996135}" type="pres">
      <dgm:prSet presAssocID="{541909E9-2CFB-4322-9B54-676E128C1858}" presName="wedge1Tx" presStyleLbl="node1" presStyleIdx="0" presStyleCnt="3">
        <dgm:presLayoutVars>
          <dgm:chMax val="0"/>
          <dgm:chPref val="0"/>
          <dgm:bulletEnabled val="1"/>
        </dgm:presLayoutVars>
      </dgm:prSet>
      <dgm:spPr/>
      <dgm:t>
        <a:bodyPr/>
        <a:lstStyle/>
        <a:p>
          <a:endParaRPr lang="fr-FR"/>
        </a:p>
      </dgm:t>
    </dgm:pt>
    <dgm:pt modelId="{58F5F263-B024-4E7E-BC7E-3F2C10DF63A8}" type="pres">
      <dgm:prSet presAssocID="{541909E9-2CFB-4322-9B54-676E128C1858}" presName="wedge2" presStyleLbl="node1" presStyleIdx="1" presStyleCnt="3" custLinFactNeighborX="-26143" custLinFactNeighborY="2516"/>
      <dgm:spPr/>
      <dgm:t>
        <a:bodyPr/>
        <a:lstStyle/>
        <a:p>
          <a:endParaRPr lang="fr-FR"/>
        </a:p>
      </dgm:t>
    </dgm:pt>
    <dgm:pt modelId="{4753A036-467F-48DA-BAE9-3412A245656D}" type="pres">
      <dgm:prSet presAssocID="{541909E9-2CFB-4322-9B54-676E128C1858}" presName="wedge2Tx" presStyleLbl="node1" presStyleIdx="1" presStyleCnt="3">
        <dgm:presLayoutVars>
          <dgm:chMax val="0"/>
          <dgm:chPref val="0"/>
          <dgm:bulletEnabled val="1"/>
        </dgm:presLayoutVars>
      </dgm:prSet>
      <dgm:spPr/>
      <dgm:t>
        <a:bodyPr/>
        <a:lstStyle/>
        <a:p>
          <a:endParaRPr lang="fr-FR"/>
        </a:p>
      </dgm:t>
    </dgm:pt>
    <dgm:pt modelId="{3C028C19-DE0C-4430-A24C-44D274E1A4D0}" type="pres">
      <dgm:prSet presAssocID="{541909E9-2CFB-4322-9B54-676E128C1858}" presName="wedge3" presStyleLbl="node1" presStyleIdx="2" presStyleCnt="3" custLinFactNeighborX="-26412" custLinFactNeighborY="2516"/>
      <dgm:spPr/>
      <dgm:t>
        <a:bodyPr/>
        <a:lstStyle/>
        <a:p>
          <a:endParaRPr lang="fr-FR"/>
        </a:p>
      </dgm:t>
    </dgm:pt>
    <dgm:pt modelId="{E6DA694F-1219-4EE2-A6E7-1A5C1EFA31C3}" type="pres">
      <dgm:prSet presAssocID="{541909E9-2CFB-4322-9B54-676E128C1858}" presName="wedge3Tx" presStyleLbl="node1" presStyleIdx="2" presStyleCnt="3">
        <dgm:presLayoutVars>
          <dgm:chMax val="0"/>
          <dgm:chPref val="0"/>
          <dgm:bulletEnabled val="1"/>
        </dgm:presLayoutVars>
      </dgm:prSet>
      <dgm:spPr/>
      <dgm:t>
        <a:bodyPr/>
        <a:lstStyle/>
        <a:p>
          <a:endParaRPr lang="fr-FR"/>
        </a:p>
      </dgm:t>
    </dgm:pt>
  </dgm:ptLst>
  <dgm:cxnLst>
    <dgm:cxn modelId="{FE06C13F-BD21-426A-82EF-DC8E4D0799E2}" type="presOf" srcId="{72042803-728A-4E80-B32D-5B317029E1C1}" destId="{C7C9DC7D-03A1-4AFB-9C4E-D32EF6752154}" srcOrd="0" destOrd="0" presId="urn:microsoft.com/office/officeart/2005/8/layout/chart3"/>
    <dgm:cxn modelId="{832F478A-E452-495D-A4AA-F8F81EA315FD}" type="presOf" srcId="{541909E9-2CFB-4322-9B54-676E128C1858}" destId="{9D4D9F44-60AD-4B26-A470-DB2834559D96}" srcOrd="0" destOrd="0" presId="urn:microsoft.com/office/officeart/2005/8/layout/chart3"/>
    <dgm:cxn modelId="{1FD32801-6B5F-456C-92B7-F507BFFA6A6B}" srcId="{541909E9-2CFB-4322-9B54-676E128C1858}" destId="{E4AFC7AE-11FD-4155-9E51-89D989D96875}" srcOrd="1" destOrd="0" parTransId="{6799A547-AFCD-4292-97B2-EDA6FB253C1A}" sibTransId="{B86B09EE-50DF-4D8E-AFC3-EFB62D8097F4}"/>
    <dgm:cxn modelId="{78FC73F0-6A60-42D9-A0AB-24C693A28018}" type="presOf" srcId="{E4AFC7AE-11FD-4155-9E51-89D989D96875}" destId="{4753A036-467F-48DA-BAE9-3412A245656D}" srcOrd="1" destOrd="0" presId="urn:microsoft.com/office/officeart/2005/8/layout/chart3"/>
    <dgm:cxn modelId="{62A02BF2-43F1-49DE-B020-FBEFD5F41982}" type="presOf" srcId="{72042803-728A-4E80-B32D-5B317029E1C1}" destId="{E8B6FECF-BE4E-4FC8-ADDD-50D609996135}" srcOrd="1" destOrd="0" presId="urn:microsoft.com/office/officeart/2005/8/layout/chart3"/>
    <dgm:cxn modelId="{06362F37-EEAD-4359-A723-F58648870CD8}" type="presOf" srcId="{953A37FE-F10F-47B2-AFD2-D1BCC1FD75F7}" destId="{3C028C19-DE0C-4430-A24C-44D274E1A4D0}" srcOrd="0" destOrd="0" presId="urn:microsoft.com/office/officeart/2005/8/layout/chart3"/>
    <dgm:cxn modelId="{7A9E9A8E-48BD-40EF-8B01-95F52D826073}" srcId="{541909E9-2CFB-4322-9B54-676E128C1858}" destId="{72042803-728A-4E80-B32D-5B317029E1C1}" srcOrd="0" destOrd="0" parTransId="{40B49150-F085-4CA1-B393-0207E7C47CB5}" sibTransId="{4F144974-261D-4F8E-AAE6-63E8F54646D2}"/>
    <dgm:cxn modelId="{4346EC73-BC9D-487F-8616-E488F659F030}" type="presOf" srcId="{E4AFC7AE-11FD-4155-9E51-89D989D96875}" destId="{58F5F263-B024-4E7E-BC7E-3F2C10DF63A8}" srcOrd="0" destOrd="0" presId="urn:microsoft.com/office/officeart/2005/8/layout/chart3"/>
    <dgm:cxn modelId="{13A75CE1-6CD1-467F-92E0-C4B6E604F193}" srcId="{541909E9-2CFB-4322-9B54-676E128C1858}" destId="{953A37FE-F10F-47B2-AFD2-D1BCC1FD75F7}" srcOrd="2" destOrd="0" parTransId="{196466CF-DA77-42A6-AE42-BEAA49D0F60B}" sibTransId="{FC6E7391-A04C-42FC-8F89-CA7B3727205C}"/>
    <dgm:cxn modelId="{B00C6CAA-368E-40E1-A036-F5FDEEEFBCB9}" type="presOf" srcId="{953A37FE-F10F-47B2-AFD2-D1BCC1FD75F7}" destId="{E6DA694F-1219-4EE2-A6E7-1A5C1EFA31C3}" srcOrd="1" destOrd="0" presId="urn:microsoft.com/office/officeart/2005/8/layout/chart3"/>
    <dgm:cxn modelId="{5AA70B6E-4C38-4F2D-8E94-21CC8632D487}" type="presParOf" srcId="{9D4D9F44-60AD-4B26-A470-DB2834559D96}" destId="{C7C9DC7D-03A1-4AFB-9C4E-D32EF6752154}" srcOrd="0" destOrd="0" presId="urn:microsoft.com/office/officeart/2005/8/layout/chart3"/>
    <dgm:cxn modelId="{165ED2DE-E8F0-4675-98E1-965224E816B0}" type="presParOf" srcId="{9D4D9F44-60AD-4B26-A470-DB2834559D96}" destId="{E8B6FECF-BE4E-4FC8-ADDD-50D609996135}" srcOrd="1" destOrd="0" presId="urn:microsoft.com/office/officeart/2005/8/layout/chart3"/>
    <dgm:cxn modelId="{40CBA720-3BBE-494C-9C4E-17676255C111}" type="presParOf" srcId="{9D4D9F44-60AD-4B26-A470-DB2834559D96}" destId="{58F5F263-B024-4E7E-BC7E-3F2C10DF63A8}" srcOrd="2" destOrd="0" presId="urn:microsoft.com/office/officeart/2005/8/layout/chart3"/>
    <dgm:cxn modelId="{A1AF97C9-5DD6-4010-9AB5-F30B3B466DC6}" type="presParOf" srcId="{9D4D9F44-60AD-4B26-A470-DB2834559D96}" destId="{4753A036-467F-48DA-BAE9-3412A245656D}" srcOrd="3" destOrd="0" presId="urn:microsoft.com/office/officeart/2005/8/layout/chart3"/>
    <dgm:cxn modelId="{26036BE6-E421-4AB3-BC1E-2E84463B93F2}" type="presParOf" srcId="{9D4D9F44-60AD-4B26-A470-DB2834559D96}" destId="{3C028C19-DE0C-4430-A24C-44D274E1A4D0}" srcOrd="4" destOrd="0" presId="urn:microsoft.com/office/officeart/2005/8/layout/chart3"/>
    <dgm:cxn modelId="{55669995-FD5B-43E2-B6AE-43C6F457CE56}" type="presParOf" srcId="{9D4D9F44-60AD-4B26-A470-DB2834559D96}" destId="{E6DA694F-1219-4EE2-A6E7-1A5C1EFA31C3}"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smtClean="0"/>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3/3/2017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smtClean="0"/>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3/3/2017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3/3/2017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3/3/2017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hyperlink" Target="http://www.douarnevez.com/paranochezlesnoobs"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2.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2.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a:xfrm>
            <a:off x="1966859" y="4585897"/>
            <a:ext cx="8791575" cy="1655762"/>
          </a:xfrm>
        </p:spPr>
        <p:txBody>
          <a:bodyPr/>
          <a:lstStyle/>
          <a:p>
            <a:pPr algn="ctr"/>
            <a:r>
              <a:rPr lang="fr-FR" dirty="0" smtClean="0">
                <a:latin typeface="Hobo Std" panose="020B0803040709020204" pitchFamily="34" charset="0"/>
              </a:rPr>
              <a:t>Le jeu pédago-geek et </a:t>
            </a:r>
            <a:r>
              <a:rPr lang="fr-FR" dirty="0" err="1" smtClean="0">
                <a:latin typeface="Hobo Std" panose="020B0803040709020204" pitchFamily="34" charset="0"/>
              </a:rPr>
              <a:t>strat</a:t>
            </a:r>
            <a:r>
              <a:rPr lang="fr-FR" dirty="0" err="1">
                <a:latin typeface="Hobo Std" panose="020B0803040709020204" pitchFamily="34" charset="0"/>
              </a:rPr>
              <a:t>é</a:t>
            </a:r>
            <a:r>
              <a:rPr lang="fr-FR" dirty="0" smtClean="0">
                <a:latin typeface="Hobo Std" panose="020B0803040709020204" pitchFamily="34" charset="0"/>
              </a:rPr>
              <a:t>-geek de prévention des usages a risques des nouvelles technologies numériques</a:t>
            </a:r>
            <a:endParaRPr lang="fr-FR" dirty="0">
              <a:latin typeface="Hobo Std" panose="020B0803040709020204" pitchFamily="34"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636" y="5080958"/>
            <a:ext cx="978520" cy="1391040"/>
          </a:xfrm>
          <a:prstGeom prst="rect">
            <a:avLst/>
          </a:prstGeom>
          <a:noFill/>
          <a:ln w="72000">
            <a:solidFill>
              <a:srgbClr val="800080"/>
            </a:solidFill>
            <a:round/>
            <a:headEnd/>
            <a:tailEnd/>
          </a:ln>
          <a:extLst>
            <a:ext uri="{909E8E84-426E-40DD-AFC4-6F175D3DCCD1}">
              <a14:hiddenFill xmlns:a14="http://schemas.microsoft.com/office/drawing/2010/main">
                <a:solidFill>
                  <a:srgbClr val="FFFFFF"/>
                </a:solidFill>
              </a14:hiddenFill>
            </a:ext>
          </a:extLst>
        </p:spPr>
      </p:pic>
      <p:pic>
        <p:nvPicPr>
          <p:cNvPr id="9"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5293" y="5413778"/>
            <a:ext cx="2087263" cy="105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055" y="593253"/>
            <a:ext cx="5059737" cy="3867315"/>
          </a:xfrm>
          <a:prstGeom prst="rect">
            <a:avLst/>
          </a:prstGeom>
          <a:effectLst>
            <a:glow>
              <a:schemeClr val="accent1">
                <a:alpha val="40000"/>
              </a:schemeClr>
            </a:glow>
          </a:effectLst>
        </p:spPr>
      </p:pic>
      <p:sp>
        <p:nvSpPr>
          <p:cNvPr id="11" name="ZoneTexte 10"/>
          <p:cNvSpPr txBox="1"/>
          <p:nvPr/>
        </p:nvSpPr>
        <p:spPr>
          <a:xfrm rot="1862906">
            <a:off x="8800452" y="991613"/>
            <a:ext cx="2961941" cy="830997"/>
          </a:xfrm>
          <a:prstGeom prst="rect">
            <a:avLst/>
          </a:prstGeom>
          <a:solidFill>
            <a:srgbClr val="B327B6"/>
          </a:solidFill>
          <a:ln/>
          <a:effectLst>
            <a:softEdge rad="0"/>
          </a:effectLst>
          <a:scene3d>
            <a:camera prst="orthographicFront">
              <a:rot lat="0" lon="0" rev="0"/>
            </a:camera>
            <a:lightRig rig="threePt" dir="t">
              <a:rot lat="0" lon="0" rev="9600000"/>
            </a:lightRig>
          </a:scene3d>
          <a:sp3d extrusionH="107950" contourW="12700">
            <a:bevelT w="184150"/>
            <a:bevelB w="184150"/>
          </a:sp3d>
        </p:spPr>
        <p:style>
          <a:lnRef idx="3">
            <a:schemeClr val="lt1"/>
          </a:lnRef>
          <a:fillRef idx="1">
            <a:schemeClr val="accent3"/>
          </a:fillRef>
          <a:effectRef idx="1">
            <a:schemeClr val="accent3"/>
          </a:effectRef>
          <a:fontRef idx="minor">
            <a:schemeClr val="lt1"/>
          </a:fontRef>
        </p:style>
        <p:txBody>
          <a:bodyPr wrap="square" rtlCol="0">
            <a:spAutoFit/>
          </a:bodyPr>
          <a:lstStyle/>
          <a:p>
            <a:r>
              <a:rPr lang="fr-FR" sz="4800" dirty="0" smtClean="0">
                <a:latin typeface="Hobo Std" panose="020B0803040709020204" pitchFamily="34" charset="0"/>
              </a:rPr>
              <a:t>COLLEGE</a:t>
            </a:r>
            <a:endParaRPr lang="fr-FR" sz="4800" dirty="0">
              <a:latin typeface="Hobo Std" panose="020B0803040709020204" pitchFamily="34" charset="0"/>
            </a:endParaRPr>
          </a:p>
        </p:txBody>
      </p:sp>
      <p:sp>
        <p:nvSpPr>
          <p:cNvPr id="12" name="ZoneTexte 11"/>
          <p:cNvSpPr txBox="1"/>
          <p:nvPr/>
        </p:nvSpPr>
        <p:spPr>
          <a:xfrm>
            <a:off x="2080009" y="6471998"/>
            <a:ext cx="8093819" cy="369332"/>
          </a:xfrm>
          <a:prstGeom prst="rect">
            <a:avLst/>
          </a:prstGeom>
          <a:noFill/>
        </p:spPr>
        <p:txBody>
          <a:bodyPr wrap="none" rtlCol="0">
            <a:spAutoFit/>
          </a:bodyPr>
          <a:lstStyle/>
          <a:p>
            <a:r>
              <a:rPr lang="fr-FR" dirty="0" smtClean="0"/>
              <a:t>Avec le soutien de la Région Bretagne et de l’Agence Régionale de Santé de Bretagne</a:t>
            </a:r>
            <a:endParaRPr lang="fr-FR" dirty="0"/>
          </a:p>
        </p:txBody>
      </p:sp>
      <p:cxnSp>
        <p:nvCxnSpPr>
          <p:cNvPr id="5" name="Connecteur droit 4"/>
          <p:cNvCxnSpPr/>
          <p:nvPr/>
        </p:nvCxnSpPr>
        <p:spPr>
          <a:xfrm flipV="1">
            <a:off x="10386204" y="460033"/>
            <a:ext cx="25879" cy="489608"/>
          </a:xfrm>
          <a:prstGeom prst="line">
            <a:avLst/>
          </a:prstGeom>
        </p:spPr>
        <p:style>
          <a:lnRef idx="1">
            <a:schemeClr val="accent1"/>
          </a:lnRef>
          <a:fillRef idx="0">
            <a:schemeClr val="accent1"/>
          </a:fillRef>
          <a:effectRef idx="0">
            <a:schemeClr val="accent1"/>
          </a:effectRef>
          <a:fontRef idx="minor">
            <a:schemeClr val="tx1"/>
          </a:fontRef>
        </p:style>
      </p:cxnSp>
      <p:sp>
        <p:nvSpPr>
          <p:cNvPr id="6" name="Ellipse 5"/>
          <p:cNvSpPr/>
          <p:nvPr/>
        </p:nvSpPr>
        <p:spPr>
          <a:xfrm>
            <a:off x="10330132" y="369251"/>
            <a:ext cx="163902" cy="181563"/>
          </a:xfrm>
          <a:prstGeom prst="ellipse">
            <a:avLst/>
          </a:prstGeom>
          <a:solidFill>
            <a:srgbClr val="B327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rc 6"/>
          <p:cNvSpPr/>
          <p:nvPr/>
        </p:nvSpPr>
        <p:spPr>
          <a:xfrm rot="6315299">
            <a:off x="11035103" y="2339747"/>
            <a:ext cx="362309" cy="43132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Arc 12"/>
          <p:cNvSpPr/>
          <p:nvPr/>
        </p:nvSpPr>
        <p:spPr>
          <a:xfrm rot="16523707">
            <a:off x="9188818" y="-12180"/>
            <a:ext cx="345057" cy="55309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97216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a:latin typeface="Hobo Std" panose="020B0803040709020204" pitchFamily="34" charset="0"/>
              </a:rPr>
              <a:t>FIN DU JEU</a:t>
            </a:r>
          </a:p>
        </p:txBody>
      </p:sp>
      <p:sp>
        <p:nvSpPr>
          <p:cNvPr id="3" name="Espace réservé du contenu 2"/>
          <p:cNvSpPr>
            <a:spLocks noGrp="1"/>
          </p:cNvSpPr>
          <p:nvPr>
            <p:ph idx="1"/>
          </p:nvPr>
        </p:nvSpPr>
        <p:spPr/>
        <p:txBody>
          <a:bodyPr/>
          <a:lstStyle/>
          <a:p>
            <a:pPr marL="273050" lvl="0" indent="-273050" fontAlgn="base">
              <a:lnSpc>
                <a:spcPct val="100000"/>
              </a:lnSpc>
              <a:spcBef>
                <a:spcPts val="600"/>
              </a:spcBef>
              <a:spcAft>
                <a:spcPct val="0"/>
              </a:spcAft>
              <a:buClr>
                <a:srgbClr val="B13F9A"/>
              </a:buClr>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600" dirty="0">
                <a:solidFill>
                  <a:schemeClr val="accent2"/>
                </a:solidFill>
                <a:latin typeface="Hobo Std" panose="020B0803040709020204" pitchFamily="34" charset="0"/>
              </a:rPr>
              <a:t>La partie est terminée :</a:t>
            </a:r>
          </a:p>
          <a:p>
            <a:pPr marL="273050" lvl="0" indent="-273050" fontAlgn="base">
              <a:lnSpc>
                <a:spcPct val="100000"/>
              </a:lnSpc>
              <a:spcBef>
                <a:spcPts val="600"/>
              </a:spcBef>
              <a:spcAft>
                <a:spcPct val="0"/>
              </a:spcAft>
              <a:buClr>
                <a:srgbClr val="B13F9A"/>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800" dirty="0">
                <a:latin typeface="Hobo Std" panose="020B0803040709020204" pitchFamily="34" charset="0"/>
              </a:rPr>
              <a:t>Lorsqu’il ne reste que des geeks</a:t>
            </a:r>
          </a:p>
          <a:p>
            <a:pPr marL="273050" lvl="0" indent="-273050" fontAlgn="base">
              <a:lnSpc>
                <a:spcPct val="100000"/>
              </a:lnSpc>
              <a:spcBef>
                <a:spcPts val="600"/>
              </a:spcBef>
              <a:spcAft>
                <a:spcPct val="0"/>
              </a:spcAft>
              <a:buClr>
                <a:srgbClr val="B13F9A"/>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800" dirty="0">
                <a:latin typeface="Hobo Std" panose="020B0803040709020204" pitchFamily="34" charset="0"/>
              </a:rPr>
              <a:t>Lorsqu’il ne reste que des </a:t>
            </a:r>
            <a:r>
              <a:rPr lang="fr-FR" altLang="fr-FR" sz="2800" dirty="0" err="1">
                <a:latin typeface="Hobo Std" panose="020B0803040709020204" pitchFamily="34" charset="0"/>
              </a:rPr>
              <a:t>noobs</a:t>
            </a:r>
            <a:endParaRPr lang="fr-FR" altLang="fr-FR" sz="2800" dirty="0">
              <a:latin typeface="Hobo Std" panose="020B0803040709020204" pitchFamily="34" charset="0"/>
            </a:endParaRPr>
          </a:p>
          <a:p>
            <a:pPr marL="273050" lvl="0" indent="-273050" fontAlgn="base">
              <a:lnSpc>
                <a:spcPct val="100000"/>
              </a:lnSpc>
              <a:spcBef>
                <a:spcPts val="600"/>
              </a:spcBef>
              <a:spcAft>
                <a:spcPct val="0"/>
              </a:spcAft>
              <a:buClr>
                <a:srgbClr val="B13F9A"/>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800" dirty="0">
                <a:latin typeface="Hobo Std" panose="020B0803040709020204" pitchFamily="34" charset="0"/>
              </a:rPr>
              <a:t>Lorsqu’il reste un </a:t>
            </a:r>
            <a:r>
              <a:rPr lang="fr-FR" altLang="fr-FR" sz="2800" dirty="0" err="1">
                <a:latin typeface="Hobo Std" panose="020B0803040709020204" pitchFamily="34" charset="0"/>
              </a:rPr>
              <a:t>noob</a:t>
            </a:r>
            <a:r>
              <a:rPr lang="fr-FR" altLang="fr-FR" sz="2800" dirty="0">
                <a:latin typeface="Hobo Std" panose="020B0803040709020204" pitchFamily="34" charset="0"/>
              </a:rPr>
              <a:t> et un geek en phase de connexion (le geek gagne)</a:t>
            </a:r>
          </a:p>
          <a:p>
            <a:pPr marL="273050" lvl="0" indent="-273050" fontAlgn="base">
              <a:lnSpc>
                <a:spcPct val="100000"/>
              </a:lnSpc>
              <a:spcBef>
                <a:spcPts val="600"/>
              </a:spcBef>
              <a:spcAft>
                <a:spcPct val="0"/>
              </a:spcAft>
              <a:buClr>
                <a:srgbClr val="B13F9A"/>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800" dirty="0">
                <a:solidFill>
                  <a:prstClr val="white"/>
                </a:solidFill>
                <a:latin typeface="Hobo Std" panose="020B0803040709020204" pitchFamily="34" charset="0"/>
              </a:rPr>
              <a:t>Lorsque le moqueur a placé un jeton « rumeur » devant chaque joueur connecté</a:t>
            </a:r>
          </a:p>
          <a:p>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771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Hobo Std" panose="020B0803040709020204" pitchFamily="34" charset="0"/>
              </a:rPr>
              <a:t>CONSEILS DE JEU</a:t>
            </a:r>
          </a:p>
        </p:txBody>
      </p:sp>
      <p:sp>
        <p:nvSpPr>
          <p:cNvPr id="3" name="Espace réservé du contenu 2"/>
          <p:cNvSpPr>
            <a:spLocks noGrp="1"/>
          </p:cNvSpPr>
          <p:nvPr>
            <p:ph idx="1"/>
          </p:nvPr>
        </p:nvSpPr>
        <p:spPr/>
        <p:txBody>
          <a:bodyPr>
            <a:normAutofit fontScale="92500" lnSpcReduction="20000"/>
          </a:bodyPr>
          <a:lstStyle/>
          <a:p>
            <a:pPr marL="0" indent="0" fontAlgn="base">
              <a:lnSpc>
                <a:spcPct val="100000"/>
              </a:lnSpc>
              <a:spcBef>
                <a:spcPts val="600"/>
              </a:spcBef>
              <a:spcAft>
                <a:spcPct val="0"/>
              </a:spcAft>
              <a:buClr>
                <a:srgbClr val="B13F9A"/>
              </a:buClr>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600" dirty="0" smtClean="0">
                <a:latin typeface="Hobo Std" panose="020B0803040709020204" pitchFamily="34" charset="0"/>
              </a:rPr>
              <a:t>- La </a:t>
            </a:r>
            <a:r>
              <a:rPr lang="fr-FR" altLang="fr-FR" sz="3600" dirty="0">
                <a:latin typeface="Hobo Std" panose="020B0803040709020204" pitchFamily="34" charset="0"/>
              </a:rPr>
              <a:t>triche gâche tout le jeu</a:t>
            </a:r>
          </a:p>
          <a:p>
            <a:pPr marL="0" indent="0" fontAlgn="base">
              <a:lnSpc>
                <a:spcPct val="100000"/>
              </a:lnSpc>
              <a:spcBef>
                <a:spcPts val="600"/>
              </a:spcBef>
              <a:spcAft>
                <a:spcPct val="0"/>
              </a:spcAft>
              <a:buClr>
                <a:srgbClr val="B13F9A"/>
              </a:buClr>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600" dirty="0">
                <a:latin typeface="Hobo Std" panose="020B0803040709020204" pitchFamily="34" charset="0"/>
              </a:rPr>
              <a:t>- Mémorisez bien vos cartes</a:t>
            </a:r>
          </a:p>
          <a:p>
            <a:pPr marL="0" indent="0" fontAlgn="base">
              <a:lnSpc>
                <a:spcPct val="100000"/>
              </a:lnSpc>
              <a:spcBef>
                <a:spcPts val="600"/>
              </a:spcBef>
              <a:spcAft>
                <a:spcPct val="0"/>
              </a:spcAft>
              <a:buClr>
                <a:srgbClr val="B13F9A"/>
              </a:buClr>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600" dirty="0">
                <a:latin typeface="Hobo Std" panose="020B0803040709020204" pitchFamily="34" charset="0"/>
              </a:rPr>
              <a:t>- </a:t>
            </a:r>
            <a:r>
              <a:rPr lang="fr-FR" altLang="fr-FR" sz="3600" dirty="0" smtClean="0">
                <a:solidFill>
                  <a:prstClr val="white"/>
                </a:solidFill>
                <a:latin typeface="Hobo Std" panose="020B0803040709020204" pitchFamily="34" charset="0"/>
              </a:rPr>
              <a:t>Placez </a:t>
            </a:r>
            <a:r>
              <a:rPr lang="fr-FR" altLang="fr-FR" sz="3600" dirty="0">
                <a:solidFill>
                  <a:prstClr val="white"/>
                </a:solidFill>
                <a:latin typeface="Hobo Std" panose="020B0803040709020204" pitchFamily="34" charset="0"/>
              </a:rPr>
              <a:t>vos cartes en bout de table et n’y touchez plus</a:t>
            </a:r>
          </a:p>
          <a:p>
            <a:pPr marL="0" indent="0" fontAlgn="base">
              <a:lnSpc>
                <a:spcPct val="100000"/>
              </a:lnSpc>
              <a:spcBef>
                <a:spcPts val="600"/>
              </a:spcBef>
              <a:spcAft>
                <a:spcPct val="0"/>
              </a:spcAft>
              <a:buClr>
                <a:srgbClr val="B13F9A"/>
              </a:buClr>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600" dirty="0" smtClean="0">
                <a:latin typeface="Hobo Std" panose="020B0803040709020204" pitchFamily="34" charset="0"/>
              </a:rPr>
              <a:t>- Geeks et </a:t>
            </a:r>
            <a:r>
              <a:rPr lang="fr-FR" altLang="fr-FR" sz="3600" dirty="0" err="1" smtClean="0">
                <a:latin typeface="Hobo Std" panose="020B0803040709020204" pitchFamily="34" charset="0"/>
              </a:rPr>
              <a:t>anonymous</a:t>
            </a:r>
            <a:r>
              <a:rPr lang="fr-FR" altLang="fr-FR" sz="3600" dirty="0" smtClean="0">
                <a:latin typeface="Hobo Std" panose="020B0803040709020204" pitchFamily="34" charset="0"/>
              </a:rPr>
              <a:t>, </a:t>
            </a:r>
            <a:r>
              <a:rPr lang="fr-FR" altLang="fr-FR" sz="3600" dirty="0">
                <a:latin typeface="Hobo Std" panose="020B0803040709020204" pitchFamily="34" charset="0"/>
              </a:rPr>
              <a:t>restez silencieux quand vous désignez vos victimes</a:t>
            </a:r>
          </a:p>
          <a:p>
            <a:pPr marL="0" indent="0" fontAlgn="base">
              <a:lnSpc>
                <a:spcPct val="100000"/>
              </a:lnSpc>
              <a:spcBef>
                <a:spcPts val="600"/>
              </a:spcBef>
              <a:spcAft>
                <a:spcPct val="0"/>
              </a:spcAft>
              <a:buClr>
                <a:srgbClr val="B13F9A"/>
              </a:buClr>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600" dirty="0" smtClean="0">
                <a:solidFill>
                  <a:prstClr val="white"/>
                </a:solidFill>
                <a:latin typeface="Hobo Std" panose="020B0803040709020204" pitchFamily="34" charset="0"/>
              </a:rPr>
              <a:t>- </a:t>
            </a:r>
            <a:r>
              <a:rPr lang="fr-FR" altLang="fr-FR" sz="3600" dirty="0" err="1" smtClean="0">
                <a:solidFill>
                  <a:prstClr val="white"/>
                </a:solidFill>
                <a:latin typeface="Hobo Std" panose="020B0803040709020204" pitchFamily="34" charset="0"/>
              </a:rPr>
              <a:t>Noobs</a:t>
            </a:r>
            <a:r>
              <a:rPr lang="fr-FR" altLang="fr-FR" sz="3600" dirty="0">
                <a:solidFill>
                  <a:prstClr val="white"/>
                </a:solidFill>
                <a:latin typeface="Hobo Std" panose="020B0803040709020204" pitchFamily="34" charset="0"/>
              </a:rPr>
              <a:t>, ne faites confiance à personne</a:t>
            </a:r>
            <a:r>
              <a:rPr lang="fr-FR" altLang="fr-FR" sz="3600" dirty="0" smtClean="0">
                <a:solidFill>
                  <a:prstClr val="white"/>
                </a:solidFill>
                <a:latin typeface="Hobo Std" panose="020B0803040709020204" pitchFamily="34" charset="0"/>
              </a:rPr>
              <a:t>…</a:t>
            </a:r>
          </a:p>
          <a:p>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387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Hobo Std" panose="020B0803040709020204" pitchFamily="34" charset="0"/>
              </a:rPr>
              <a:t>LISTe DES THEMES</a:t>
            </a:r>
          </a:p>
        </p:txBody>
      </p:sp>
      <p:sp>
        <p:nvSpPr>
          <p:cNvPr id="3" name="Espace réservé du contenu 2"/>
          <p:cNvSpPr>
            <a:spLocks noGrp="1"/>
          </p:cNvSpPr>
          <p:nvPr>
            <p:ph idx="1"/>
          </p:nvPr>
        </p:nvSpPr>
        <p:spPr>
          <a:xfrm>
            <a:off x="1141412" y="2249486"/>
            <a:ext cx="10478369" cy="3547465"/>
          </a:xfrm>
        </p:spPr>
        <p:txBody>
          <a:bodyPr numCol="2">
            <a:normAutofit fontScale="85000" lnSpcReduction="20000"/>
          </a:bodyPr>
          <a:lstStyle/>
          <a:p>
            <a:pPr marL="274320" indent="-274320">
              <a:buFont typeface="Wingdings 2"/>
              <a:buChar char=""/>
              <a:defRPr/>
            </a:pPr>
            <a:r>
              <a:rPr lang="fr-FR" b="1" dirty="0" smtClean="0">
                <a:latin typeface="Hobo Std" panose="020B0803040709020204" pitchFamily="34" charset="0"/>
              </a:rPr>
              <a:t> Violence </a:t>
            </a:r>
            <a:r>
              <a:rPr lang="fr-FR" b="1" dirty="0">
                <a:latin typeface="Hobo Std" panose="020B0803040709020204" pitchFamily="34" charset="0"/>
              </a:rPr>
              <a:t>dans les média</a:t>
            </a:r>
            <a:endParaRPr lang="fr-FR" dirty="0">
              <a:latin typeface="Hobo Std" panose="020B0803040709020204" pitchFamily="34" charset="0"/>
            </a:endParaRPr>
          </a:p>
          <a:p>
            <a:pPr marL="274320" indent="-274320">
              <a:buFont typeface="Wingdings 2"/>
              <a:buChar char=""/>
              <a:defRPr/>
            </a:pPr>
            <a:r>
              <a:rPr lang="fr-FR" b="1" dirty="0" smtClean="0">
                <a:latin typeface="Hobo Std" panose="020B0803040709020204" pitchFamily="34" charset="0"/>
              </a:rPr>
              <a:t> Jeux </a:t>
            </a:r>
            <a:r>
              <a:rPr lang="fr-FR" b="1" dirty="0">
                <a:latin typeface="Hobo Std" panose="020B0803040709020204" pitchFamily="34" charset="0"/>
              </a:rPr>
              <a:t>vidéo</a:t>
            </a:r>
            <a:endParaRPr lang="fr-FR" dirty="0">
              <a:latin typeface="Hobo Std" panose="020B0803040709020204" pitchFamily="34" charset="0"/>
            </a:endParaRPr>
          </a:p>
          <a:p>
            <a:pPr marL="274320" indent="-274320">
              <a:buFont typeface="Wingdings 2"/>
              <a:buChar char=""/>
              <a:defRPr/>
            </a:pPr>
            <a:r>
              <a:rPr lang="fr-FR" b="1" dirty="0" smtClean="0">
                <a:latin typeface="Hobo Std" panose="020B0803040709020204" pitchFamily="34" charset="0"/>
              </a:rPr>
              <a:t> Smartphones </a:t>
            </a:r>
            <a:r>
              <a:rPr lang="fr-FR" b="1" dirty="0">
                <a:latin typeface="Hobo Std" panose="020B0803040709020204" pitchFamily="34" charset="0"/>
              </a:rPr>
              <a:t>/ téléphones</a:t>
            </a:r>
            <a:endParaRPr lang="fr-FR" dirty="0">
              <a:latin typeface="Hobo Std" panose="020B0803040709020204" pitchFamily="34" charset="0"/>
            </a:endParaRPr>
          </a:p>
          <a:p>
            <a:pPr marL="274320" indent="-274320">
              <a:buFont typeface="Wingdings 2"/>
              <a:buChar char=""/>
              <a:defRPr/>
            </a:pPr>
            <a:r>
              <a:rPr lang="fr-FR" b="1" dirty="0" smtClean="0">
                <a:latin typeface="Hobo Std" panose="020B0803040709020204" pitchFamily="34" charset="0"/>
              </a:rPr>
              <a:t> Réseaux </a:t>
            </a:r>
            <a:r>
              <a:rPr lang="fr-FR" b="1" dirty="0">
                <a:latin typeface="Hobo Std" panose="020B0803040709020204" pitchFamily="34" charset="0"/>
              </a:rPr>
              <a:t>sociaux</a:t>
            </a:r>
          </a:p>
          <a:p>
            <a:pPr marL="274320" indent="-274320">
              <a:buFont typeface="Wingdings 2"/>
              <a:buChar char=""/>
              <a:defRPr/>
            </a:pPr>
            <a:r>
              <a:rPr lang="fr-FR" b="1" dirty="0" smtClean="0">
                <a:latin typeface="Hobo Std" panose="020B0803040709020204" pitchFamily="34" charset="0"/>
              </a:rPr>
              <a:t> Respect </a:t>
            </a:r>
            <a:r>
              <a:rPr lang="fr-FR" b="1" dirty="0">
                <a:latin typeface="Hobo Std" panose="020B0803040709020204" pitchFamily="34" charset="0"/>
              </a:rPr>
              <a:t>de l’autre</a:t>
            </a:r>
          </a:p>
          <a:p>
            <a:pPr marL="274320" indent="-274320">
              <a:buFont typeface="Wingdings 2"/>
              <a:buChar char=""/>
              <a:defRPr/>
            </a:pPr>
            <a:r>
              <a:rPr lang="fr-FR" b="1" dirty="0" smtClean="0">
                <a:latin typeface="Hobo Std" panose="020B0803040709020204" pitchFamily="34" charset="0"/>
              </a:rPr>
              <a:t> Sommeil et écrans</a:t>
            </a:r>
          </a:p>
          <a:p>
            <a:pPr marL="274320" indent="-274320">
              <a:buFont typeface="Wingdings 2"/>
              <a:buChar char=""/>
              <a:defRPr/>
            </a:pPr>
            <a:r>
              <a:rPr lang="fr-FR" b="1" dirty="0" smtClean="0">
                <a:latin typeface="Hobo Std" panose="020B0803040709020204" pitchFamily="34" charset="0"/>
              </a:rPr>
              <a:t> Place des parents</a:t>
            </a:r>
          </a:p>
          <a:p>
            <a:pPr marL="274320" indent="-274320">
              <a:buFont typeface="Wingdings 2"/>
              <a:buChar char=""/>
              <a:defRPr/>
            </a:pPr>
            <a:endParaRPr lang="fr-FR" b="1" dirty="0" smtClean="0">
              <a:latin typeface="Hobo Std" panose="020B0803040709020204" pitchFamily="34" charset="0"/>
            </a:endParaRPr>
          </a:p>
          <a:p>
            <a:pPr marL="274320" indent="-274320">
              <a:buFont typeface="Wingdings 2"/>
              <a:buChar char=""/>
              <a:defRPr/>
            </a:pPr>
            <a:endParaRPr lang="fr-FR" b="1" dirty="0">
              <a:latin typeface="Hobo Std" panose="020B0803040709020204" pitchFamily="34" charset="0"/>
            </a:endParaRPr>
          </a:p>
          <a:p>
            <a:pPr marL="274320" indent="-274320">
              <a:buFont typeface="Wingdings 2"/>
              <a:buChar char=""/>
              <a:defRPr/>
            </a:pPr>
            <a:r>
              <a:rPr lang="fr-FR" b="1" dirty="0" smtClean="0">
                <a:latin typeface="Hobo Std" panose="020B0803040709020204" pitchFamily="34" charset="0"/>
              </a:rPr>
              <a:t> Rapport </a:t>
            </a:r>
            <a:r>
              <a:rPr lang="fr-FR" b="1" dirty="0">
                <a:latin typeface="Hobo Std" panose="020B0803040709020204" pitchFamily="34" charset="0"/>
              </a:rPr>
              <a:t>garçons filles</a:t>
            </a:r>
          </a:p>
          <a:p>
            <a:pPr marL="274320" indent="-274320">
              <a:buFont typeface="Wingdings 2"/>
              <a:buChar char=""/>
              <a:defRPr/>
            </a:pPr>
            <a:r>
              <a:rPr lang="fr-FR" b="1" dirty="0" smtClean="0">
                <a:latin typeface="Hobo Std" panose="020B0803040709020204" pitchFamily="34" charset="0"/>
              </a:rPr>
              <a:t> Piratage</a:t>
            </a:r>
            <a:endParaRPr lang="fr-FR" dirty="0">
              <a:latin typeface="Hobo Std" panose="020B0803040709020204" pitchFamily="34" charset="0"/>
            </a:endParaRPr>
          </a:p>
          <a:p>
            <a:pPr marL="274320" indent="-274320">
              <a:buFont typeface="Wingdings 2"/>
              <a:buChar char=""/>
              <a:defRPr/>
            </a:pPr>
            <a:r>
              <a:rPr lang="fr-FR" b="1" dirty="0" smtClean="0">
                <a:latin typeface="Hobo Std" panose="020B0803040709020204" pitchFamily="34" charset="0"/>
              </a:rPr>
              <a:t> Vie </a:t>
            </a:r>
            <a:r>
              <a:rPr lang="fr-FR" b="1" dirty="0">
                <a:latin typeface="Hobo Std" panose="020B0803040709020204" pitchFamily="34" charset="0"/>
              </a:rPr>
              <a:t>publique / privée</a:t>
            </a:r>
            <a:endParaRPr lang="fr-FR" dirty="0">
              <a:latin typeface="Hobo Std" panose="020B0803040709020204" pitchFamily="34" charset="0"/>
            </a:endParaRPr>
          </a:p>
          <a:p>
            <a:pPr marL="274320" indent="-274320">
              <a:buFont typeface="Wingdings 2"/>
              <a:buChar char=""/>
              <a:defRPr/>
            </a:pPr>
            <a:r>
              <a:rPr lang="fr-FR" b="1" dirty="0" smtClean="0">
                <a:latin typeface="Hobo Std" panose="020B0803040709020204" pitchFamily="34" charset="0"/>
              </a:rPr>
              <a:t> Cyber-harcèlement</a:t>
            </a:r>
            <a:endParaRPr lang="fr-FR" dirty="0">
              <a:latin typeface="Hobo Std" panose="020B0803040709020204" pitchFamily="34" charset="0"/>
            </a:endParaRPr>
          </a:p>
          <a:p>
            <a:pPr marL="274320" indent="-274320">
              <a:buFont typeface="Wingdings 2"/>
              <a:buChar char=""/>
              <a:defRPr/>
            </a:pPr>
            <a:r>
              <a:rPr lang="fr-FR" b="1" dirty="0" smtClean="0">
                <a:latin typeface="Hobo Std" panose="020B0803040709020204" pitchFamily="34" charset="0"/>
              </a:rPr>
              <a:t> Usurpation </a:t>
            </a:r>
            <a:r>
              <a:rPr lang="fr-FR" b="1" dirty="0">
                <a:latin typeface="Hobo Std" panose="020B0803040709020204" pitchFamily="34" charset="0"/>
              </a:rPr>
              <a:t>d’identité</a:t>
            </a:r>
            <a:endParaRPr lang="fr-FR" dirty="0">
              <a:latin typeface="Hobo Std" panose="020B0803040709020204" pitchFamily="34" charset="0"/>
            </a:endParaRPr>
          </a:p>
          <a:p>
            <a:pPr marL="274320" indent="-274320">
              <a:buFont typeface="Wingdings 2"/>
              <a:buChar char=""/>
              <a:defRPr/>
            </a:pPr>
            <a:r>
              <a:rPr lang="fr-FR" b="1" dirty="0" smtClean="0">
                <a:latin typeface="Hobo Std" panose="020B0803040709020204" pitchFamily="34" charset="0"/>
              </a:rPr>
              <a:t> Rencontres réelles</a:t>
            </a:r>
          </a:p>
          <a:p>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510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40641"/>
            <a:ext cx="9905998" cy="1478570"/>
          </a:xfrm>
        </p:spPr>
        <p:txBody>
          <a:bodyPr/>
          <a:lstStyle/>
          <a:p>
            <a:r>
              <a:rPr lang="fr-FR" dirty="0"/>
              <a:t>Enfer et damnation…</a:t>
            </a:r>
          </a:p>
        </p:txBody>
      </p:sp>
      <p:sp>
        <p:nvSpPr>
          <p:cNvPr id="3" name="Espace réservé du contenu 2"/>
          <p:cNvSpPr>
            <a:spLocks noGrp="1"/>
          </p:cNvSpPr>
          <p:nvPr>
            <p:ph idx="1"/>
          </p:nvPr>
        </p:nvSpPr>
        <p:spPr>
          <a:xfrm>
            <a:off x="1141412" y="1826792"/>
            <a:ext cx="9905999" cy="4108182"/>
          </a:xfrm>
        </p:spPr>
        <p:txBody>
          <a:bodyPr>
            <a:normAutofit fontScale="77500" lnSpcReduction="20000"/>
          </a:bodyPr>
          <a:lstStyle/>
          <a:p>
            <a:pPr marL="273050" lvl="0" indent="-273050" fontAlgn="base">
              <a:lnSpc>
                <a:spcPct val="100000"/>
              </a:lnSpc>
              <a:spcBef>
                <a:spcPts val="600"/>
              </a:spcBef>
              <a:spcAft>
                <a:spcPct val="0"/>
              </a:spcAft>
              <a:buClr>
                <a:srgbClr val="B13F9A"/>
              </a:buClr>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600" dirty="0">
                <a:latin typeface="Hobo Std" panose="020B0803040709020204" pitchFamily="34" charset="0"/>
              </a:rPr>
              <a:t>KARLA a été éliminé(e). </a:t>
            </a:r>
          </a:p>
          <a:p>
            <a:pPr marL="273050" lvl="0" indent="-273050" fontAlgn="base">
              <a:lnSpc>
                <a:spcPct val="100000"/>
              </a:lnSpc>
              <a:spcBef>
                <a:spcPts val="600"/>
              </a:spcBef>
              <a:spcAft>
                <a:spcPct val="0"/>
              </a:spcAft>
              <a:buClr>
                <a:srgbClr val="B13F9A"/>
              </a:buClr>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2600" dirty="0">
              <a:latin typeface="Hobo Std" panose="020B0803040709020204" pitchFamily="34" charset="0"/>
            </a:endParaRPr>
          </a:p>
          <a:p>
            <a:pPr marL="273050" lvl="0" indent="-273050" fontAlgn="base">
              <a:lnSpc>
                <a:spcPct val="100000"/>
              </a:lnSpc>
              <a:spcBef>
                <a:spcPts val="600"/>
              </a:spcBef>
              <a:spcAft>
                <a:spcPct val="0"/>
              </a:spcAft>
              <a:buClr>
                <a:srgbClr val="B13F9A"/>
              </a:buClr>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600" dirty="0">
                <a:latin typeface="Hobo Std" panose="020B0803040709020204" pitchFamily="34" charset="0"/>
              </a:rPr>
              <a:t>Condamné(e) au silence, vous décidez de </a:t>
            </a:r>
            <a:r>
              <a:rPr lang="fr-FR" altLang="fr-FR" sz="2600" dirty="0" smtClean="0">
                <a:latin typeface="Hobo Std" panose="020B0803040709020204" pitchFamily="34" charset="0"/>
              </a:rPr>
              <a:t>:</a:t>
            </a:r>
          </a:p>
          <a:p>
            <a:pPr lvl="0" fontAlgn="base">
              <a:lnSpc>
                <a:spcPct val="100000"/>
              </a:lnSpc>
              <a:spcBef>
                <a:spcPts val="600"/>
              </a:spcBef>
              <a:spcAft>
                <a:spcPct val="0"/>
              </a:spcAft>
              <a:buClr>
                <a:srgbClr val="B13F9A"/>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600" dirty="0">
                <a:latin typeface="Hobo Std" panose="020B0803040709020204" pitchFamily="34" charset="0"/>
              </a:rPr>
              <a:t>V</a:t>
            </a:r>
            <a:r>
              <a:rPr lang="fr-FR" altLang="fr-FR" sz="2600" dirty="0" smtClean="0">
                <a:latin typeface="Hobo Std" panose="020B0803040709020204" pitchFamily="34" charset="0"/>
              </a:rPr>
              <a:t>ous </a:t>
            </a:r>
            <a:r>
              <a:rPr lang="fr-FR" altLang="fr-FR" sz="2600" dirty="0">
                <a:latin typeface="Hobo Std" panose="020B0803040709020204" pitchFamily="34" charset="0"/>
              </a:rPr>
              <a:t>inscrire dans un club de </a:t>
            </a:r>
            <a:r>
              <a:rPr lang="fr-FR" altLang="fr-FR" sz="2600" dirty="0" smtClean="0">
                <a:latin typeface="Hobo Std" panose="020B0803040709020204" pitchFamily="34" charset="0"/>
              </a:rPr>
              <a:t>scrabble</a:t>
            </a:r>
          </a:p>
          <a:p>
            <a:pPr lvl="0" fontAlgn="base">
              <a:lnSpc>
                <a:spcPct val="100000"/>
              </a:lnSpc>
              <a:spcBef>
                <a:spcPts val="600"/>
              </a:spcBef>
              <a:spcAft>
                <a:spcPct val="0"/>
              </a:spcAft>
              <a:buClr>
                <a:srgbClr val="B13F9A"/>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600" dirty="0">
                <a:latin typeface="Hobo Std" panose="020B0803040709020204" pitchFamily="34" charset="0"/>
              </a:rPr>
              <a:t>D</a:t>
            </a:r>
            <a:r>
              <a:rPr lang="fr-FR" altLang="fr-FR" sz="2600" dirty="0" smtClean="0">
                <a:latin typeface="Hobo Std" panose="020B0803040709020204" pitchFamily="34" charset="0"/>
              </a:rPr>
              <a:t>e lire des livres et de devenir plus cultivé(e)</a:t>
            </a:r>
          </a:p>
          <a:p>
            <a:pPr lvl="0" fontAlgn="base">
              <a:lnSpc>
                <a:spcPct val="100000"/>
              </a:lnSpc>
              <a:spcBef>
                <a:spcPts val="600"/>
              </a:spcBef>
              <a:spcAft>
                <a:spcPct val="0"/>
              </a:spcAft>
              <a:buClr>
                <a:srgbClr val="B13F9A"/>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600" dirty="0" smtClean="0">
                <a:latin typeface="Hobo Std" panose="020B0803040709020204" pitchFamily="34" charset="0"/>
              </a:rPr>
              <a:t>D’apprendre à faire du feu pour survivre dans le prochain </a:t>
            </a:r>
            <a:r>
              <a:rPr lang="fr-FR" altLang="fr-FR" sz="2600" dirty="0" err="1" smtClean="0">
                <a:latin typeface="Hobo Std" panose="020B0803040709020204" pitchFamily="34" charset="0"/>
              </a:rPr>
              <a:t>Koh</a:t>
            </a:r>
            <a:r>
              <a:rPr lang="fr-FR" altLang="fr-FR" sz="2600" dirty="0" smtClean="0">
                <a:latin typeface="Hobo Std" panose="020B0803040709020204" pitchFamily="34" charset="0"/>
              </a:rPr>
              <a:t> Lanta</a:t>
            </a:r>
          </a:p>
          <a:p>
            <a:pPr lvl="0" fontAlgn="base">
              <a:lnSpc>
                <a:spcPct val="100000"/>
              </a:lnSpc>
              <a:spcBef>
                <a:spcPts val="600"/>
              </a:spcBef>
              <a:spcAft>
                <a:spcPct val="0"/>
              </a:spcAft>
              <a:buClr>
                <a:srgbClr val="B13F9A"/>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600" dirty="0" smtClean="0">
                <a:latin typeface="Hobo Std" panose="020B0803040709020204" pitchFamily="34" charset="0"/>
              </a:rPr>
              <a:t>Faire du sport</a:t>
            </a:r>
          </a:p>
          <a:p>
            <a:pPr lvl="0" fontAlgn="base">
              <a:lnSpc>
                <a:spcPct val="100000"/>
              </a:lnSpc>
              <a:spcBef>
                <a:spcPts val="600"/>
              </a:spcBef>
              <a:spcAft>
                <a:spcPct val="0"/>
              </a:spcAft>
              <a:buClr>
                <a:srgbClr val="B13F9A"/>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600" dirty="0" smtClean="0">
                <a:latin typeface="Hobo Std" panose="020B0803040709020204" pitchFamily="34" charset="0"/>
              </a:rPr>
              <a:t>Apprendre à tricoter avec votre grand-mère</a:t>
            </a:r>
          </a:p>
          <a:p>
            <a:pPr lvl="0" fontAlgn="base">
              <a:lnSpc>
                <a:spcPct val="100000"/>
              </a:lnSpc>
              <a:spcBef>
                <a:spcPts val="600"/>
              </a:spcBef>
              <a:spcAft>
                <a:spcPct val="0"/>
              </a:spcAft>
              <a:buClr>
                <a:srgbClr val="B13F9A"/>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600" dirty="0" smtClean="0">
                <a:latin typeface="Hobo Std" panose="020B0803040709020204" pitchFamily="34" charset="0"/>
              </a:rPr>
              <a:t>Manger des chips devant une série nulle</a:t>
            </a:r>
          </a:p>
          <a:p>
            <a:pPr lvl="0" fontAlgn="base">
              <a:lnSpc>
                <a:spcPct val="100000"/>
              </a:lnSpc>
              <a:spcBef>
                <a:spcPts val="600"/>
              </a:spcBef>
              <a:spcAft>
                <a:spcPct val="0"/>
              </a:spcAft>
              <a:buClr>
                <a:srgbClr val="B13F9A"/>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600" dirty="0" smtClean="0">
                <a:latin typeface="Hobo Std" panose="020B0803040709020204" pitchFamily="34" charset="0"/>
              </a:rPr>
              <a:t>Apprendre le piratage informatique pour vous venger des geeks</a:t>
            </a:r>
          </a:p>
          <a:p>
            <a:pPr lvl="0" fontAlgn="base">
              <a:lnSpc>
                <a:spcPct val="100000"/>
              </a:lnSpc>
              <a:spcBef>
                <a:spcPts val="600"/>
              </a:spcBef>
              <a:spcAft>
                <a:spcPct val="0"/>
              </a:spcAft>
              <a:buClr>
                <a:srgbClr val="B13F9A"/>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600" dirty="0" smtClean="0">
                <a:latin typeface="Hobo Std" panose="020B0803040709020204" pitchFamily="34" charset="0"/>
              </a:rPr>
              <a:t>Construire une Tour Eiffel en allumettes</a:t>
            </a:r>
          </a:p>
          <a:p>
            <a:pPr lvl="0" fontAlgn="base">
              <a:lnSpc>
                <a:spcPct val="100000"/>
              </a:lnSpc>
              <a:spcBef>
                <a:spcPts val="600"/>
              </a:spcBef>
              <a:spcAft>
                <a:spcPct val="0"/>
              </a:spcAft>
              <a:buClr>
                <a:srgbClr val="B13F9A"/>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600" dirty="0" smtClean="0">
                <a:latin typeface="Hobo Std" panose="020B0803040709020204" pitchFamily="34" charset="0"/>
              </a:rPr>
              <a:t>Réfléchir au concept de pensée complexe</a:t>
            </a:r>
          </a:p>
          <a:p>
            <a:pPr lvl="0" fontAlgn="base">
              <a:lnSpc>
                <a:spcPct val="100000"/>
              </a:lnSpc>
              <a:spcBef>
                <a:spcPts val="600"/>
              </a:spcBef>
              <a:spcAft>
                <a:spcPct val="0"/>
              </a:spcAft>
              <a:buClr>
                <a:srgbClr val="B13F9A"/>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2600" dirty="0" smtClean="0">
              <a:latin typeface="Trebuchet MS"/>
            </a:endParaRPr>
          </a:p>
          <a:p>
            <a:pPr lvl="0" fontAlgn="base">
              <a:lnSpc>
                <a:spcPct val="100000"/>
              </a:lnSpc>
              <a:spcBef>
                <a:spcPts val="600"/>
              </a:spcBef>
              <a:spcAft>
                <a:spcPct val="0"/>
              </a:spcAft>
              <a:buClr>
                <a:srgbClr val="B13F9A"/>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2600" dirty="0" smtClean="0">
              <a:latin typeface="Trebuchet MS"/>
            </a:endParaRPr>
          </a:p>
          <a:p>
            <a:pPr lvl="0" fontAlgn="base">
              <a:lnSpc>
                <a:spcPct val="100000"/>
              </a:lnSpc>
              <a:spcBef>
                <a:spcPts val="600"/>
              </a:spcBef>
              <a:spcAft>
                <a:spcPct val="0"/>
              </a:spcAft>
              <a:buClr>
                <a:srgbClr val="B13F9A"/>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2600" dirty="0">
              <a:latin typeface="Trebuchet MS"/>
            </a:endParaRPr>
          </a:p>
          <a:p>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1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90714"/>
            <a:ext cx="9905998" cy="675444"/>
          </a:xfrm>
        </p:spPr>
        <p:txBody>
          <a:bodyPr/>
          <a:lstStyle/>
          <a:p>
            <a:r>
              <a:rPr lang="fr-FR" dirty="0">
                <a:latin typeface="Hobo Std" panose="020B0803040709020204" pitchFamily="34" charset="0"/>
              </a:rPr>
              <a:t>JEUX VIDEO ET USAGES EXCESSIFS</a:t>
            </a:r>
          </a:p>
        </p:txBody>
      </p:sp>
      <p:sp>
        <p:nvSpPr>
          <p:cNvPr id="3" name="Espace réservé du contenu 2"/>
          <p:cNvSpPr>
            <a:spLocks noGrp="1"/>
          </p:cNvSpPr>
          <p:nvPr>
            <p:ph idx="1"/>
          </p:nvPr>
        </p:nvSpPr>
        <p:spPr>
          <a:xfrm>
            <a:off x="1003389" y="1213136"/>
            <a:ext cx="9905999" cy="4825043"/>
          </a:xfrm>
        </p:spPr>
        <p:txBody>
          <a:bodyPr>
            <a:normAutofit fontScale="92500" lnSpcReduction="10000"/>
          </a:bodyPr>
          <a:lstStyle/>
          <a:p>
            <a:pPr marL="0" indent="0" algn="ctr">
              <a:buNone/>
            </a:pPr>
            <a:r>
              <a:rPr lang="fr-FR" sz="4000" dirty="0" smtClean="0">
                <a:latin typeface="Hobo Std" panose="020B0803040709020204" pitchFamily="34" charset="0"/>
              </a:rPr>
              <a:t>35 ans</a:t>
            </a:r>
          </a:p>
          <a:p>
            <a:pPr marL="0" indent="0" algn="ctr">
              <a:buNone/>
            </a:pPr>
            <a:r>
              <a:rPr lang="fr-FR" sz="1800" i="1" dirty="0" smtClean="0">
                <a:latin typeface="Hobo Std" panose="020B0803040709020204" pitchFamily="34" charset="0"/>
              </a:rPr>
              <a:t>(âge moyen du joueur de jeu vidéo en France)</a:t>
            </a:r>
          </a:p>
          <a:p>
            <a:pPr marL="0" indent="0" algn="ctr">
              <a:buNone/>
            </a:pPr>
            <a:r>
              <a:rPr lang="fr-FR" sz="2800" i="1" dirty="0" smtClean="0">
                <a:latin typeface="Hobo Std" panose="020B0803040709020204" pitchFamily="34" charset="0"/>
              </a:rPr>
              <a:t>Pourquoi les jeux en ligne nous rendent-ils plus « accro » ?</a:t>
            </a:r>
          </a:p>
          <a:p>
            <a:pPr marL="0" indent="0" algn="ctr">
              <a:buNone/>
            </a:pPr>
            <a:endParaRPr lang="fr-FR" sz="2800" i="1" dirty="0" smtClean="0">
              <a:latin typeface="Hobo Std" panose="020B0803040709020204" pitchFamily="34" charset="0"/>
            </a:endParaRPr>
          </a:p>
          <a:p>
            <a:pPr marL="274320" lvl="0" indent="-274320">
              <a:lnSpc>
                <a:spcPct val="100000"/>
              </a:lnSpc>
              <a:spcBef>
                <a:spcPts val="600"/>
              </a:spcBef>
              <a:buClr>
                <a:srgbClr val="B13F9A"/>
              </a:buClr>
              <a:buSzPct val="73000"/>
              <a:buNone/>
              <a:defRPr/>
            </a:pPr>
            <a:r>
              <a:rPr lang="fr-FR" sz="1800" dirty="0" smtClean="0">
                <a:solidFill>
                  <a:prstClr val="white"/>
                </a:solidFill>
                <a:latin typeface="Hobo Std" panose="020B0803040709020204" pitchFamily="34" charset="0"/>
              </a:rPr>
              <a:t>Quelques conseils :</a:t>
            </a:r>
          </a:p>
          <a:p>
            <a:pPr marL="274320" lvl="0" indent="-274320">
              <a:lnSpc>
                <a:spcPct val="100000"/>
              </a:lnSpc>
              <a:spcBef>
                <a:spcPts val="600"/>
              </a:spcBef>
              <a:buClr>
                <a:srgbClr val="B13F9A"/>
              </a:buClr>
              <a:buSzPct val="73000"/>
              <a:buNone/>
              <a:defRPr/>
            </a:pPr>
            <a:endParaRPr lang="fr-FR" sz="1800" dirty="0" smtClean="0">
              <a:solidFill>
                <a:prstClr val="white"/>
              </a:solidFill>
              <a:latin typeface="Hobo Std" panose="020B0803040709020204" pitchFamily="34" charset="0"/>
            </a:endParaRPr>
          </a:p>
          <a:p>
            <a:pPr marL="274320" lvl="0" indent="-274320">
              <a:lnSpc>
                <a:spcPct val="100000"/>
              </a:lnSpc>
              <a:spcBef>
                <a:spcPts val="600"/>
              </a:spcBef>
              <a:buClr>
                <a:srgbClr val="B13F9A"/>
              </a:buClr>
              <a:buSzPct val="73000"/>
              <a:buNone/>
              <a:defRPr/>
            </a:pPr>
            <a:r>
              <a:rPr lang="fr-FR" sz="1800" dirty="0" smtClean="0">
                <a:solidFill>
                  <a:prstClr val="white"/>
                </a:solidFill>
                <a:latin typeface="Hobo Std" panose="020B0803040709020204" pitchFamily="34" charset="0"/>
              </a:rPr>
              <a:t>- Limiter le </a:t>
            </a:r>
            <a:r>
              <a:rPr lang="fr-FR" sz="1800" dirty="0">
                <a:solidFill>
                  <a:prstClr val="white"/>
                </a:solidFill>
                <a:latin typeface="Hobo Std" panose="020B0803040709020204" pitchFamily="34" charset="0"/>
              </a:rPr>
              <a:t>temps passé à jouer dans la </a:t>
            </a:r>
            <a:r>
              <a:rPr lang="fr-FR" sz="1800" dirty="0" smtClean="0">
                <a:solidFill>
                  <a:prstClr val="white"/>
                </a:solidFill>
                <a:latin typeface="Hobo Std" panose="020B0803040709020204" pitchFamily="34" charset="0"/>
              </a:rPr>
              <a:t>journée pour favoriser l’acquisition d’autres compétences</a:t>
            </a:r>
          </a:p>
          <a:p>
            <a:pPr marL="274320" lvl="0" indent="-274320">
              <a:lnSpc>
                <a:spcPct val="100000"/>
              </a:lnSpc>
              <a:spcBef>
                <a:spcPts val="600"/>
              </a:spcBef>
              <a:buClr>
                <a:srgbClr val="B13F9A"/>
              </a:buClr>
              <a:buSzPct val="73000"/>
              <a:buNone/>
              <a:defRPr/>
            </a:pPr>
            <a:r>
              <a:rPr lang="fr-FR" sz="1800" dirty="0" smtClean="0">
                <a:solidFill>
                  <a:prstClr val="white"/>
                </a:solidFill>
                <a:latin typeface="Hobo Std" panose="020B0803040709020204" pitchFamily="34" charset="0"/>
              </a:rPr>
              <a:t>- Eviter les jeux vidéo le matin avant les cours, le soir avant les devoirs et juste avant de se coucher. Ils demandent de la concentration et stimulent.</a:t>
            </a:r>
            <a:endParaRPr lang="fr-FR" sz="1800" dirty="0">
              <a:solidFill>
                <a:prstClr val="white"/>
              </a:solidFill>
              <a:latin typeface="Hobo Std" panose="020B0803040709020204" pitchFamily="34" charset="0"/>
            </a:endParaRPr>
          </a:p>
          <a:p>
            <a:pPr marL="274320" lvl="0" indent="-274320">
              <a:lnSpc>
                <a:spcPct val="100000"/>
              </a:lnSpc>
              <a:spcBef>
                <a:spcPts val="600"/>
              </a:spcBef>
              <a:buClr>
                <a:srgbClr val="B13F9A"/>
              </a:buClr>
              <a:buSzPct val="73000"/>
              <a:buNone/>
              <a:defRPr/>
            </a:pPr>
            <a:r>
              <a:rPr lang="fr-FR" sz="1800" dirty="0" smtClean="0">
                <a:solidFill>
                  <a:prstClr val="white"/>
                </a:solidFill>
                <a:latin typeface="Hobo Std" panose="020B0803040709020204" pitchFamily="34" charset="0"/>
              </a:rPr>
              <a:t>- Les bons souvenirs que l’on garde toute sa vie ont rarement lieu sur un écran</a:t>
            </a:r>
            <a:endParaRPr lang="fr-FR" sz="1800" dirty="0">
              <a:solidFill>
                <a:prstClr val="white"/>
              </a:solidFill>
              <a:latin typeface="Hobo Std" panose="020B0803040709020204" pitchFamily="34" charset="0"/>
            </a:endParaRPr>
          </a:p>
          <a:p>
            <a:pPr marL="0" lvl="0" indent="0">
              <a:lnSpc>
                <a:spcPct val="100000"/>
              </a:lnSpc>
              <a:spcBef>
                <a:spcPts val="600"/>
              </a:spcBef>
              <a:buClr>
                <a:srgbClr val="B13F9A"/>
              </a:buClr>
              <a:buSzPct val="73000"/>
              <a:buNone/>
              <a:defRPr/>
            </a:pPr>
            <a:r>
              <a:rPr lang="fr-FR" sz="1800" dirty="0" smtClean="0">
                <a:solidFill>
                  <a:prstClr val="white"/>
                </a:solidFill>
                <a:latin typeface="Hobo Std" panose="020B0803040709020204" pitchFamily="34" charset="0"/>
              </a:rPr>
              <a:t>- Varier les types de jeux est important pour développer plusieurs compétences tout en jouant</a:t>
            </a:r>
          </a:p>
          <a:p>
            <a:pPr marL="0" lvl="0" indent="0">
              <a:lnSpc>
                <a:spcPct val="100000"/>
              </a:lnSpc>
              <a:spcBef>
                <a:spcPts val="600"/>
              </a:spcBef>
              <a:buClr>
                <a:srgbClr val="B13F9A"/>
              </a:buClr>
              <a:buSzPct val="73000"/>
              <a:buNone/>
              <a:defRPr/>
            </a:pPr>
            <a:r>
              <a:rPr lang="fr-FR" sz="1800" dirty="0" smtClean="0">
                <a:solidFill>
                  <a:prstClr val="white"/>
                </a:solidFill>
                <a:latin typeface="Hobo Std" panose="020B0803040709020204" pitchFamily="34" charset="0"/>
              </a:rPr>
              <a:t>- Jouer aux jeux de son âge et faire attention à ce que voient nos petits frères et sœurs</a:t>
            </a:r>
            <a:endParaRPr lang="fr-FR" sz="1800" dirty="0">
              <a:solidFill>
                <a:prstClr val="white"/>
              </a:solidFill>
              <a:latin typeface="Hobo Std" panose="020B0803040709020204" pitchFamily="34" charset="0"/>
            </a:endParaRPr>
          </a:p>
          <a:p>
            <a:pPr marL="0" indent="0" algn="ctr">
              <a:buNone/>
            </a:pPr>
            <a:endParaRPr lang="fr-FR" sz="2800" i="1" dirty="0" smtClean="0"/>
          </a:p>
          <a:p>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a:blip r:embed="rId4"/>
          <a:stretch>
            <a:fillRect/>
          </a:stretch>
        </p:blipFill>
        <p:spPr>
          <a:xfrm>
            <a:off x="10046350" y="0"/>
            <a:ext cx="2145650" cy="2033101"/>
          </a:xfrm>
          <a:prstGeom prst="rect">
            <a:avLst/>
          </a:prstGeom>
        </p:spPr>
      </p:pic>
    </p:spTree>
    <p:extLst>
      <p:ext uri="{BB962C8B-B14F-4D97-AF65-F5344CB8AC3E}">
        <p14:creationId xmlns:p14="http://schemas.microsoft.com/office/powerpoint/2010/main" val="142894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255" y="0"/>
            <a:ext cx="8342312"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6245914"/>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2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Hobo Std" panose="020B0803040709020204" pitchFamily="34" charset="0"/>
              </a:rPr>
              <a:t>Respect de l’autre</a:t>
            </a:r>
          </a:p>
        </p:txBody>
      </p:sp>
      <p:sp>
        <p:nvSpPr>
          <p:cNvPr id="3" name="Espace réservé du contenu 2"/>
          <p:cNvSpPr>
            <a:spLocks noGrp="1"/>
          </p:cNvSpPr>
          <p:nvPr>
            <p:ph idx="1"/>
          </p:nvPr>
        </p:nvSpPr>
        <p:spPr>
          <a:xfrm>
            <a:off x="1141412" y="2249487"/>
            <a:ext cx="9905999" cy="3890056"/>
          </a:xfrm>
        </p:spPr>
        <p:txBody>
          <a:bodyPr>
            <a:normAutofit fontScale="62500" lnSpcReduction="20000"/>
          </a:bodyPr>
          <a:lstStyle/>
          <a:p>
            <a:pPr marL="0" indent="0" algn="ctr">
              <a:buNone/>
            </a:pPr>
            <a:r>
              <a:rPr lang="fr-FR" sz="3100" dirty="0" smtClean="0">
                <a:latin typeface="Hobo Std"/>
                <a:ea typeface="Arial-BoldMT"/>
                <a:cs typeface="Arial-BoldMT"/>
              </a:rPr>
              <a:t>Pourquoi fait-on preuve de moins de respect quand on s’adresse à quelqu’un via un  écran </a:t>
            </a:r>
          </a:p>
          <a:p>
            <a:pPr marL="0" indent="0">
              <a:buNone/>
            </a:pPr>
            <a:endParaRPr lang="fr-FR" dirty="0">
              <a:latin typeface="Hobo Std"/>
              <a:ea typeface="Arial-BoldMT"/>
              <a:cs typeface="Arial-BoldMT"/>
            </a:endParaRPr>
          </a:p>
          <a:p>
            <a:pPr marL="0" indent="0">
              <a:buNone/>
            </a:pPr>
            <a:r>
              <a:rPr lang="fr-FR" dirty="0" smtClean="0">
                <a:latin typeface="Hobo Std"/>
                <a:ea typeface="Arial-BoldMT"/>
                <a:cs typeface="Arial-BoldMT"/>
              </a:rPr>
              <a:t>Quelques conseils :</a:t>
            </a:r>
          </a:p>
          <a:p>
            <a:pPr>
              <a:buFontTx/>
              <a:buChar char="-"/>
            </a:pPr>
            <a:r>
              <a:rPr lang="fr-FR" dirty="0" smtClean="0">
                <a:latin typeface="Hobo Std"/>
                <a:ea typeface="Arial-BoldMT"/>
                <a:cs typeface="Arial-BoldMT"/>
              </a:rPr>
              <a:t>Veiller à bien choisir ses mots et à utiliser des émoticônes pour exprimer ses émotions, afin de ne pas blesser l’autre</a:t>
            </a:r>
          </a:p>
          <a:p>
            <a:pPr>
              <a:buFontTx/>
              <a:buChar char="-"/>
            </a:pPr>
            <a:r>
              <a:rPr lang="fr-FR" dirty="0" smtClean="0">
                <a:latin typeface="Hobo Std"/>
                <a:ea typeface="Arial-BoldMT"/>
                <a:cs typeface="Arial-BoldMT"/>
              </a:rPr>
              <a:t>Toujours se demander si on dirait la même chose en face à face</a:t>
            </a:r>
          </a:p>
          <a:p>
            <a:pPr>
              <a:buFontTx/>
              <a:buChar char="-"/>
            </a:pPr>
            <a:r>
              <a:rPr lang="fr-FR" dirty="0" smtClean="0">
                <a:latin typeface="Hobo Std"/>
                <a:ea typeface="Arial-BoldMT"/>
                <a:cs typeface="Arial-BoldMT"/>
              </a:rPr>
              <a:t>Internet est un espace que l’on construit, nous sommes donc responsables de ce qui s’y passe et avons les moyens de le faire évoluer</a:t>
            </a:r>
          </a:p>
          <a:p>
            <a:pPr>
              <a:buFontTx/>
              <a:buChar char="-"/>
            </a:pPr>
            <a:r>
              <a:rPr lang="fr-FR" dirty="0" smtClean="0">
                <a:latin typeface="Hobo Std"/>
                <a:ea typeface="Arial-BoldMT"/>
                <a:cs typeface="Arial-BoldMT"/>
              </a:rPr>
              <a:t>Insultes, moqueries, réagissons ensemble !</a:t>
            </a:r>
          </a:p>
          <a:p>
            <a:pPr>
              <a:buFontTx/>
              <a:buChar char="-"/>
            </a:pPr>
            <a:r>
              <a:rPr lang="fr-FR" dirty="0" smtClean="0">
                <a:latin typeface="Hobo Std"/>
                <a:ea typeface="Arial-BoldMT"/>
                <a:cs typeface="Arial-BoldMT"/>
              </a:rPr>
              <a:t>Les différences sont avant tout des opportunités de découvertes</a:t>
            </a:r>
          </a:p>
          <a:p>
            <a:pPr marL="0" indent="0">
              <a:buNone/>
            </a:pPr>
            <a:endParaRPr lang="fr-FR" dirty="0" smtClean="0">
              <a:latin typeface="Hobo Std"/>
              <a:ea typeface="Arial-BoldMT"/>
              <a:cs typeface="Arial-BoldMT"/>
            </a:endParaRPr>
          </a:p>
          <a:p>
            <a:pPr marL="0" indent="0">
              <a:buNone/>
            </a:pPr>
            <a:endParaRPr lang="fr-FR" dirty="0" smtClean="0">
              <a:latin typeface="Hobo Std"/>
              <a:ea typeface="Arial-BoldMT"/>
              <a:cs typeface="Arial-BoldMT"/>
            </a:endParaRPr>
          </a:p>
          <a:p>
            <a:pPr marL="0" indent="0">
              <a:buNone/>
            </a:pPr>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4"/>
          <a:stretch>
            <a:fillRect/>
          </a:stretch>
        </p:blipFill>
        <p:spPr>
          <a:xfrm>
            <a:off x="9983766" y="0"/>
            <a:ext cx="2208234" cy="2097088"/>
          </a:xfrm>
          <a:prstGeom prst="rect">
            <a:avLst/>
          </a:prstGeom>
        </p:spPr>
      </p:pic>
    </p:spTree>
    <p:extLst>
      <p:ext uri="{BB962C8B-B14F-4D97-AF65-F5344CB8AC3E}">
        <p14:creationId xmlns:p14="http://schemas.microsoft.com/office/powerpoint/2010/main" val="225471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Hobo Std" panose="020B0803040709020204" pitchFamily="34" charset="0"/>
              </a:rPr>
              <a:t>Rapports filles </a:t>
            </a:r>
            <a:r>
              <a:rPr lang="fr-FR" dirty="0" err="1">
                <a:latin typeface="Hobo Std" panose="020B0803040709020204" pitchFamily="34" charset="0"/>
              </a:rPr>
              <a:t>garcons</a:t>
            </a:r>
            <a:endParaRPr lang="fr-FR" dirty="0">
              <a:latin typeface="Hobo Std" panose="020B0803040709020204" pitchFamily="34" charset="0"/>
            </a:endParaRPr>
          </a:p>
        </p:txBody>
      </p:sp>
      <p:sp>
        <p:nvSpPr>
          <p:cNvPr id="3" name="Espace réservé du contenu 2"/>
          <p:cNvSpPr>
            <a:spLocks noGrp="1"/>
          </p:cNvSpPr>
          <p:nvPr>
            <p:ph idx="1"/>
          </p:nvPr>
        </p:nvSpPr>
        <p:spPr>
          <a:xfrm>
            <a:off x="1141412" y="1929284"/>
            <a:ext cx="9905999" cy="4180114"/>
          </a:xfrm>
        </p:spPr>
        <p:txBody>
          <a:bodyPr>
            <a:normAutofit fontScale="92500" lnSpcReduction="10000"/>
          </a:bodyPr>
          <a:lstStyle/>
          <a:p>
            <a:pPr marL="0" indent="0" algn="ctr">
              <a:buNone/>
            </a:pPr>
            <a:r>
              <a:rPr lang="fr-FR" dirty="0" smtClean="0">
                <a:latin typeface="Hobo Std" panose="020B0803040709020204" pitchFamily="34" charset="0"/>
              </a:rPr>
              <a:t>Les filles sont-elles plus souvent harcelées en ligne que les garçons ? </a:t>
            </a:r>
          </a:p>
          <a:p>
            <a:pPr marL="0" indent="0" algn="ctr">
              <a:buNone/>
            </a:pPr>
            <a:r>
              <a:rPr lang="fr-FR" dirty="0" smtClean="0">
                <a:latin typeface="Hobo Std" panose="020B0803040709020204" pitchFamily="34" charset="0"/>
              </a:rPr>
              <a:t>Pourquoi ?</a:t>
            </a:r>
          </a:p>
          <a:p>
            <a:pPr marL="0" indent="0">
              <a:buNone/>
            </a:pPr>
            <a:r>
              <a:rPr lang="fr-FR" dirty="0" smtClean="0">
                <a:latin typeface="Hobo Std" panose="020B0803040709020204" pitchFamily="34" charset="0"/>
              </a:rPr>
              <a:t>Quelques conseils :</a:t>
            </a:r>
          </a:p>
          <a:p>
            <a:r>
              <a:rPr lang="fr-FR" dirty="0" smtClean="0">
                <a:latin typeface="Hobo Std" panose="020B0803040709020204" pitchFamily="34" charset="0"/>
              </a:rPr>
              <a:t>Méfiez-vous des images et vidéos que vous transmettez à vos (petit(e)s) ami(e)s. La confiance peut vite être trahie</a:t>
            </a:r>
          </a:p>
          <a:p>
            <a:r>
              <a:rPr lang="fr-FR" dirty="0" smtClean="0">
                <a:latin typeface="Hobo Std" panose="020B0803040709020204" pitchFamily="34" charset="0"/>
              </a:rPr>
              <a:t>Les discussions individuelles sur Internet permettent d’échapper aux effets de groupe</a:t>
            </a:r>
          </a:p>
          <a:p>
            <a:r>
              <a:rPr lang="fr-FR" dirty="0" smtClean="0">
                <a:latin typeface="Hobo Std" panose="020B0803040709020204" pitchFamily="34" charset="0"/>
              </a:rPr>
              <a:t>Avant de rencontrer un(e) inconnu(e) en réel, prenez des précautions</a:t>
            </a:r>
          </a:p>
          <a:p>
            <a:r>
              <a:rPr lang="fr-FR" dirty="0" smtClean="0">
                <a:latin typeface="Hobo Std" panose="020B0803040709020204" pitchFamily="34" charset="0"/>
              </a:rPr>
              <a:t>Les filles, en cas de sexisme, ne laissez rien passer et faites équipe !</a:t>
            </a:r>
            <a:endParaRPr lang="fr-FR" dirty="0">
              <a:latin typeface="Hobo Std" panose="020B0803040709020204" pitchFamily="34" charset="0"/>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4"/>
          <a:stretch>
            <a:fillRect/>
          </a:stretch>
        </p:blipFill>
        <p:spPr>
          <a:xfrm>
            <a:off x="10304768" y="1"/>
            <a:ext cx="1887232" cy="1801394"/>
          </a:xfrm>
          <a:prstGeom prst="rect">
            <a:avLst/>
          </a:prstGeom>
        </p:spPr>
      </p:pic>
    </p:spTree>
    <p:extLst>
      <p:ext uri="{BB962C8B-B14F-4D97-AF65-F5344CB8AC3E}">
        <p14:creationId xmlns:p14="http://schemas.microsoft.com/office/powerpoint/2010/main" val="398038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1848" y="311498"/>
            <a:ext cx="9905998" cy="871189"/>
          </a:xfrm>
        </p:spPr>
        <p:txBody>
          <a:bodyPr/>
          <a:lstStyle/>
          <a:p>
            <a:r>
              <a:rPr lang="fr-FR" dirty="0" smtClean="0">
                <a:latin typeface="Hobo Std"/>
              </a:rPr>
              <a:t>CYBER-HARCELEMENT</a:t>
            </a:r>
            <a:endParaRPr lang="fr-FR" dirty="0"/>
          </a:p>
        </p:txBody>
      </p:sp>
      <p:sp>
        <p:nvSpPr>
          <p:cNvPr id="3" name="Espace réservé du contenu 2"/>
          <p:cNvSpPr>
            <a:spLocks noGrp="1"/>
          </p:cNvSpPr>
          <p:nvPr>
            <p:ph idx="1"/>
          </p:nvPr>
        </p:nvSpPr>
        <p:spPr>
          <a:xfrm>
            <a:off x="1141412" y="1182687"/>
            <a:ext cx="9905999" cy="5054443"/>
          </a:xfrm>
        </p:spPr>
        <p:txBody>
          <a:bodyPr>
            <a:normAutofit fontScale="70000" lnSpcReduction="20000"/>
          </a:bodyPr>
          <a:lstStyle/>
          <a:p>
            <a:pPr marL="0" indent="0" algn="ctr">
              <a:buNone/>
            </a:pPr>
            <a:r>
              <a:rPr lang="fr-FR" sz="3800" i="1" dirty="0" smtClean="0">
                <a:latin typeface="Hobo Std"/>
              </a:rPr>
              <a:t>N° 30 20</a:t>
            </a:r>
          </a:p>
          <a:p>
            <a:pPr marL="0" indent="0" algn="ctr">
              <a:buNone/>
            </a:pPr>
            <a:r>
              <a:rPr lang="fr-FR" sz="2300" i="1" dirty="0" smtClean="0">
                <a:latin typeface="Hobo Std"/>
              </a:rPr>
              <a:t>(Numéro de « non au harcèlement »)</a:t>
            </a:r>
          </a:p>
          <a:p>
            <a:pPr marL="0" indent="0">
              <a:buNone/>
            </a:pPr>
            <a:endParaRPr lang="fr-FR" i="1" dirty="0" smtClean="0">
              <a:latin typeface="Hobo Std"/>
            </a:endParaRPr>
          </a:p>
          <a:p>
            <a:pPr marL="0" indent="0" algn="ctr">
              <a:buNone/>
            </a:pPr>
            <a:r>
              <a:rPr lang="fr-FR" sz="2900" i="1" dirty="0" smtClean="0">
                <a:latin typeface="Hobo Std"/>
              </a:rPr>
              <a:t>Que doit faire si on a connaissance de harcèlement ?</a:t>
            </a:r>
          </a:p>
          <a:p>
            <a:endParaRPr lang="fr-FR" i="1" dirty="0">
              <a:latin typeface="Hobo Std"/>
            </a:endParaRPr>
          </a:p>
          <a:p>
            <a:pPr marL="274320" lvl="0" indent="-274320">
              <a:lnSpc>
                <a:spcPct val="118000"/>
              </a:lnSpc>
              <a:spcBef>
                <a:spcPts val="600"/>
              </a:spcBef>
              <a:buClr>
                <a:srgbClr val="B13F9A"/>
              </a:buClr>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800" b="1" dirty="0">
                <a:latin typeface="Hobo Std"/>
              </a:rPr>
              <a:t>Quelques conseils :</a:t>
            </a:r>
          </a:p>
          <a:p>
            <a:pPr marL="521208" lvl="1">
              <a:lnSpc>
                <a:spcPct val="118000"/>
              </a:lnSpc>
              <a:buClr>
                <a:srgbClr val="000000"/>
              </a:buClr>
              <a:buSzPct val="100000"/>
              <a:buFont typeface="Hobo Std"/>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900" dirty="0" smtClean="0">
                <a:latin typeface="Hobo Std"/>
              </a:rPr>
              <a:t>De petites moqueries, répétées, peuvent avoir </a:t>
            </a:r>
            <a:r>
              <a:rPr lang="fr-FR" sz="1900" dirty="0">
                <a:latin typeface="Hobo Std"/>
              </a:rPr>
              <a:t>des conséquences sérieuses et </a:t>
            </a:r>
            <a:r>
              <a:rPr lang="fr-FR" sz="1900" dirty="0" smtClean="0">
                <a:latin typeface="Hobo Std"/>
              </a:rPr>
              <a:t>longues</a:t>
            </a:r>
          </a:p>
          <a:p>
            <a:pPr marL="521208" lvl="1">
              <a:lnSpc>
                <a:spcPct val="118000"/>
              </a:lnSpc>
              <a:buClr>
                <a:srgbClr val="000000"/>
              </a:buClr>
              <a:buSzPct val="100000"/>
              <a:buFont typeface="Hobo Std"/>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sz="1900" dirty="0">
              <a:solidFill>
                <a:prstClr val="white"/>
              </a:solidFill>
              <a:latin typeface="Hobo Std"/>
            </a:endParaRPr>
          </a:p>
          <a:p>
            <a:pPr marL="292608" lvl="1" indent="0">
              <a:lnSpc>
                <a:spcPct val="118000"/>
              </a:lnSpc>
              <a:buClr>
                <a:srgbClr val="000000"/>
              </a:buClr>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100" b="1" dirty="0" smtClean="0">
                <a:solidFill>
                  <a:prstClr val="white"/>
                </a:solidFill>
                <a:latin typeface="Hobo Std"/>
              </a:rPr>
              <a:t>Si </a:t>
            </a:r>
            <a:r>
              <a:rPr lang="fr-FR" sz="2100" b="1" dirty="0">
                <a:solidFill>
                  <a:prstClr val="white"/>
                </a:solidFill>
                <a:latin typeface="Hobo Std"/>
              </a:rPr>
              <a:t>vous êtes harcelé(e) :</a:t>
            </a:r>
          </a:p>
          <a:p>
            <a:pPr marL="274320" indent="-274320">
              <a:lnSpc>
                <a:spcPct val="118000"/>
              </a:lnSpc>
              <a:spcBef>
                <a:spcPts val="600"/>
              </a:spcBef>
              <a:buClr>
                <a:srgbClr val="000000"/>
              </a:buClr>
              <a:buSzPct val="100000"/>
              <a:buFont typeface="Hobo Std"/>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800" dirty="0" smtClean="0">
                <a:solidFill>
                  <a:prstClr val="white"/>
                </a:solidFill>
                <a:latin typeface="Hobo Std"/>
              </a:rPr>
              <a:t>Parlez </a:t>
            </a:r>
            <a:r>
              <a:rPr lang="fr-FR" sz="1800" dirty="0">
                <a:solidFill>
                  <a:prstClr val="white"/>
                </a:solidFill>
                <a:latin typeface="Hobo Std"/>
              </a:rPr>
              <a:t>en à vos parents et à l’école</a:t>
            </a:r>
          </a:p>
          <a:p>
            <a:pPr marL="274320" lvl="0" indent="-274320">
              <a:lnSpc>
                <a:spcPct val="118000"/>
              </a:lnSpc>
              <a:spcBef>
                <a:spcPts val="600"/>
              </a:spcBef>
              <a:buClr>
                <a:srgbClr val="000000"/>
              </a:buClr>
              <a:buSzPct val="100000"/>
              <a:buFont typeface="Hobo Std"/>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800" dirty="0" smtClean="0">
                <a:solidFill>
                  <a:prstClr val="white"/>
                </a:solidFill>
                <a:latin typeface="Hobo Std"/>
              </a:rPr>
              <a:t>Ne </a:t>
            </a:r>
            <a:r>
              <a:rPr lang="fr-FR" sz="1800" dirty="0">
                <a:solidFill>
                  <a:prstClr val="white"/>
                </a:solidFill>
                <a:latin typeface="Hobo Std"/>
              </a:rPr>
              <a:t>répondez pas au </a:t>
            </a:r>
            <a:r>
              <a:rPr lang="fr-FR" sz="1800" dirty="0" smtClean="0">
                <a:solidFill>
                  <a:prstClr val="white"/>
                </a:solidFill>
                <a:latin typeface="Hobo Std"/>
              </a:rPr>
              <a:t>harceleur</a:t>
            </a:r>
          </a:p>
          <a:p>
            <a:pPr marL="274320" lvl="0" indent="-274320">
              <a:lnSpc>
                <a:spcPct val="118000"/>
              </a:lnSpc>
              <a:spcBef>
                <a:spcPts val="600"/>
              </a:spcBef>
              <a:buClr>
                <a:srgbClr val="000000"/>
              </a:buClr>
              <a:buSzPct val="100000"/>
              <a:buFont typeface="Hobo Std"/>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800" dirty="0" smtClean="0">
                <a:solidFill>
                  <a:prstClr val="white"/>
                </a:solidFill>
                <a:latin typeface="Hobo Std"/>
              </a:rPr>
              <a:t>Emmagasinez des preuves (copies d’écrans)</a:t>
            </a:r>
            <a:endParaRPr lang="fr-FR" sz="1800" dirty="0">
              <a:solidFill>
                <a:prstClr val="white"/>
              </a:solidFill>
              <a:latin typeface="Hobo Std"/>
            </a:endParaRPr>
          </a:p>
          <a:p>
            <a:pPr marL="274320" lvl="0" indent="-274320">
              <a:lnSpc>
                <a:spcPct val="118000"/>
              </a:lnSpc>
              <a:spcBef>
                <a:spcPts val="600"/>
              </a:spcBef>
              <a:buClr>
                <a:srgbClr val="000000"/>
              </a:buClr>
              <a:buSzPct val="100000"/>
              <a:buFont typeface="Hobo Std"/>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800" dirty="0">
                <a:solidFill>
                  <a:prstClr val="white"/>
                </a:solidFill>
                <a:latin typeface="Hobo Std"/>
              </a:rPr>
              <a:t>Bloquez la personne (changer de numéro, le mettre en indésirable….)</a:t>
            </a:r>
          </a:p>
          <a:p>
            <a:pPr marL="274320" indent="-274320">
              <a:lnSpc>
                <a:spcPct val="118000"/>
              </a:lnSpc>
              <a:spcBef>
                <a:spcPts val="600"/>
              </a:spcBef>
              <a:buClr>
                <a:srgbClr val="000000"/>
              </a:buClr>
              <a:buSzPct val="100000"/>
              <a:buFont typeface="Hobo Std"/>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800" dirty="0">
                <a:solidFill>
                  <a:prstClr val="white"/>
                </a:solidFill>
                <a:latin typeface="Hobo Std"/>
              </a:rPr>
              <a:t>N’essayez-pas de vous venger</a:t>
            </a:r>
          </a:p>
          <a:p>
            <a:pPr marL="274320" lvl="0" indent="-274320">
              <a:lnSpc>
                <a:spcPct val="118000"/>
              </a:lnSpc>
              <a:spcBef>
                <a:spcPts val="600"/>
              </a:spcBef>
              <a:buClr>
                <a:srgbClr val="000000"/>
              </a:buClr>
              <a:buSzPct val="100000"/>
              <a:buFont typeface="Hobo Std"/>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800" dirty="0" smtClean="0">
                <a:solidFill>
                  <a:prstClr val="white"/>
                </a:solidFill>
                <a:latin typeface="Hobo Std"/>
              </a:rPr>
              <a:t>Si vous vous sentez mal, adressez-vous à un spécialiste (psychologue)</a:t>
            </a:r>
          </a:p>
          <a:p>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a:blip r:embed="rId4"/>
          <a:stretch>
            <a:fillRect/>
          </a:stretch>
        </p:blipFill>
        <p:spPr>
          <a:xfrm>
            <a:off x="10063620" y="34258"/>
            <a:ext cx="2128379" cy="2015606"/>
          </a:xfrm>
          <a:prstGeom prst="rect">
            <a:avLst/>
          </a:prstGeom>
        </p:spPr>
      </p:pic>
    </p:spTree>
    <p:extLst>
      <p:ext uri="{BB962C8B-B14F-4D97-AF65-F5344CB8AC3E}">
        <p14:creationId xmlns:p14="http://schemas.microsoft.com/office/powerpoint/2010/main" val="39113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Hobo Std"/>
              </a:rPr>
              <a:t>CYBER-HARCELEMENT</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741472869"/>
              </p:ext>
            </p:extLst>
          </p:nvPr>
        </p:nvGraphicFramePr>
        <p:xfrm>
          <a:off x="622998" y="1798655"/>
          <a:ext cx="11244105" cy="443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9"/>
          <a:stretch>
            <a:fillRect/>
          </a:stretch>
        </p:blipFill>
        <p:spPr>
          <a:xfrm>
            <a:off x="10063620" y="34258"/>
            <a:ext cx="2128379" cy="2015606"/>
          </a:xfrm>
          <a:prstGeom prst="rect">
            <a:avLst/>
          </a:prstGeom>
        </p:spPr>
      </p:pic>
      <p:sp>
        <p:nvSpPr>
          <p:cNvPr id="5" name="ZoneTexte 4"/>
          <p:cNvSpPr txBox="1"/>
          <p:nvPr/>
        </p:nvSpPr>
        <p:spPr>
          <a:xfrm>
            <a:off x="9093759" y="2456489"/>
            <a:ext cx="2863780" cy="2123658"/>
          </a:xfrm>
          <a:prstGeom prst="rect">
            <a:avLst/>
          </a:prstGeom>
          <a:noFill/>
        </p:spPr>
        <p:txBody>
          <a:bodyPr wrap="square" rtlCol="0">
            <a:spAutoFit/>
          </a:bodyPr>
          <a:lstStyle/>
          <a:p>
            <a:r>
              <a:rPr lang="fr-FR" sz="4400" dirty="0" smtClean="0"/>
              <a:t>Si vous êtes témoin, agissez !</a:t>
            </a:r>
            <a:endParaRPr lang="fr-FR" sz="4400" dirty="0"/>
          </a:p>
        </p:txBody>
      </p:sp>
    </p:spTree>
    <p:extLst>
      <p:ext uri="{BB962C8B-B14F-4D97-AF65-F5344CB8AC3E}">
        <p14:creationId xmlns:p14="http://schemas.microsoft.com/office/powerpoint/2010/main" val="166354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b="1" dirty="0">
                <a:ln w="500">
                  <a:solidFill>
                    <a:srgbClr val="B13F9A">
                      <a:shade val="20000"/>
                      <a:satMod val="120000"/>
                    </a:srgbClr>
                  </a:solidFill>
                </a:ln>
                <a:solidFill>
                  <a:prstClr val="white"/>
                </a:solidFill>
                <a:latin typeface="Hobo Std" panose="020B0803040709020204" pitchFamily="34" charset="0"/>
              </a:rPr>
              <a:t>BUT DU JEU</a:t>
            </a:r>
            <a:endParaRPr lang="fr-FR" dirty="0">
              <a:latin typeface="Hobo Std" panose="020B0803040709020204" pitchFamily="34" charset="0"/>
            </a:endParaRPr>
          </a:p>
        </p:txBody>
      </p:sp>
      <p:sp>
        <p:nvSpPr>
          <p:cNvPr id="3" name="Espace réservé du contenu 2"/>
          <p:cNvSpPr>
            <a:spLocks noGrp="1"/>
          </p:cNvSpPr>
          <p:nvPr>
            <p:ph idx="1"/>
          </p:nvPr>
        </p:nvSpPr>
        <p:spPr/>
        <p:txBody>
          <a:bodyPr>
            <a:normAutofit fontScale="77500" lnSpcReduction="20000"/>
          </a:bodyPr>
          <a:lstStyle/>
          <a:p>
            <a:pPr marL="274320" lvl="0" indent="-274320">
              <a:lnSpc>
                <a:spcPct val="100000"/>
              </a:lnSpc>
              <a:spcBef>
                <a:spcPts val="600"/>
              </a:spcBef>
              <a:buClr>
                <a:srgbClr val="B13F9A"/>
              </a:buClr>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4200" dirty="0">
                <a:solidFill>
                  <a:prstClr val="white"/>
                </a:solidFill>
                <a:latin typeface="Hobo Std" panose="020B0803040709020204" pitchFamily="34" charset="0"/>
              </a:rPr>
              <a:t>Pour les GEEKS :  </a:t>
            </a:r>
            <a:r>
              <a:rPr lang="fr-FR" sz="4200" dirty="0">
                <a:solidFill>
                  <a:schemeClr val="accent2"/>
                </a:solidFill>
                <a:latin typeface="Hobo Std" panose="020B0803040709020204" pitchFamily="34" charset="0"/>
              </a:rPr>
              <a:t>Déconnecter tous les NOOBS</a:t>
            </a:r>
          </a:p>
          <a:p>
            <a:pPr marL="274320" lvl="0" indent="-274320">
              <a:lnSpc>
                <a:spcPct val="100000"/>
              </a:lnSpc>
              <a:spcBef>
                <a:spcPts val="600"/>
              </a:spcBef>
              <a:buClr>
                <a:srgbClr val="B13F9A"/>
              </a:buClr>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sz="4200" dirty="0">
              <a:solidFill>
                <a:prstClr val="black"/>
              </a:solidFill>
              <a:latin typeface="Hobo Std" panose="020B0803040709020204" pitchFamily="34" charset="0"/>
            </a:endParaRPr>
          </a:p>
          <a:p>
            <a:pPr marL="274320" lvl="0" indent="-274320">
              <a:lnSpc>
                <a:spcPct val="100000"/>
              </a:lnSpc>
              <a:spcBef>
                <a:spcPts val="600"/>
              </a:spcBef>
              <a:buClr>
                <a:srgbClr val="B13F9A"/>
              </a:buClr>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4200" dirty="0">
                <a:solidFill>
                  <a:schemeClr val="accent2"/>
                </a:solidFill>
                <a:latin typeface="Hobo Std" panose="020B0803040709020204" pitchFamily="34" charset="0"/>
              </a:rPr>
              <a:t>Pour les NOOBS : </a:t>
            </a:r>
            <a:r>
              <a:rPr lang="fr-FR" sz="4200" dirty="0">
                <a:solidFill>
                  <a:prstClr val="white"/>
                </a:solidFill>
                <a:latin typeface="Hobo Std" panose="020B0803040709020204" pitchFamily="34" charset="0"/>
              </a:rPr>
              <a:t>Déconnecter tous les GEEKS</a:t>
            </a:r>
          </a:p>
          <a:p>
            <a:pPr marL="0" indent="0">
              <a:buNone/>
            </a:pPr>
            <a:endParaRPr lang="en-US" dirty="0" smtClean="0">
              <a:solidFill>
                <a:schemeClr val="accent2"/>
              </a:solidFill>
              <a:latin typeface="Hobo Std" panose="020B0803040709020204" pitchFamily="34" charset="0"/>
            </a:endParaRPr>
          </a:p>
          <a:p>
            <a:pPr marL="0" indent="0">
              <a:buNone/>
            </a:pPr>
            <a:endParaRPr lang="en-US" dirty="0">
              <a:solidFill>
                <a:schemeClr val="accent2"/>
              </a:solidFill>
              <a:latin typeface="Hobo Std" panose="020B0803040709020204" pitchFamily="34" charset="0"/>
            </a:endParaRPr>
          </a:p>
          <a:p>
            <a:pPr marL="0" indent="0">
              <a:buNone/>
            </a:pPr>
            <a:r>
              <a:rPr lang="en-US" dirty="0" smtClean="0">
                <a:solidFill>
                  <a:schemeClr val="accent2"/>
                </a:solidFill>
                <a:latin typeface="Hobo Std" panose="020B0803040709020204" pitchFamily="34" charset="0"/>
              </a:rPr>
              <a:t>“</a:t>
            </a:r>
            <a:r>
              <a:rPr lang="en-US" dirty="0">
                <a:solidFill>
                  <a:schemeClr val="accent2"/>
                </a:solidFill>
                <a:latin typeface="Hobo Std" panose="020B0803040709020204" pitchFamily="34" charset="0"/>
              </a:rPr>
              <a:t>the mafia game is the game about freedom, freedom from the past (past addictions and connections). The honest player has to become ultimately free to collaborate with free others and ignore arguments of mafia - only then honest players will win”. D. Davidoff</a:t>
            </a:r>
          </a:p>
          <a:p>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664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18518"/>
            <a:ext cx="9905998" cy="687768"/>
          </a:xfrm>
        </p:spPr>
        <p:txBody>
          <a:bodyPr/>
          <a:lstStyle/>
          <a:p>
            <a:r>
              <a:rPr lang="fr-FR" dirty="0">
                <a:latin typeface="Hobo Std" panose="020B0803040709020204" pitchFamily="34" charset="0"/>
              </a:rPr>
              <a:t>VIE PUBLIQUE </a:t>
            </a:r>
            <a:r>
              <a:rPr lang="fr-FR" dirty="0" smtClean="0">
                <a:latin typeface="Hobo Std" panose="020B0803040709020204" pitchFamily="34" charset="0"/>
              </a:rPr>
              <a:t>/ VIE Privée</a:t>
            </a:r>
            <a:endParaRPr lang="fr-FR" dirty="0">
              <a:latin typeface="Hobo Std" panose="020B0803040709020204" pitchFamily="34" charset="0"/>
            </a:endParaRPr>
          </a:p>
        </p:txBody>
      </p:sp>
      <p:sp>
        <p:nvSpPr>
          <p:cNvPr id="3" name="Espace réservé du contenu 2"/>
          <p:cNvSpPr>
            <a:spLocks noGrp="1"/>
          </p:cNvSpPr>
          <p:nvPr>
            <p:ph idx="1"/>
          </p:nvPr>
        </p:nvSpPr>
        <p:spPr>
          <a:xfrm>
            <a:off x="1141412" y="1547446"/>
            <a:ext cx="9905999" cy="4243755"/>
          </a:xfrm>
        </p:spPr>
        <p:txBody>
          <a:bodyPr>
            <a:normAutofit fontScale="77500" lnSpcReduction="20000"/>
          </a:bodyPr>
          <a:lstStyle/>
          <a:p>
            <a:pPr marL="0" indent="0" algn="ctr">
              <a:buNone/>
            </a:pPr>
            <a:r>
              <a:rPr lang="fr-FR" sz="3800" dirty="0" smtClean="0">
                <a:latin typeface="Hobo Std" panose="020B0803040709020204" pitchFamily="34" charset="0"/>
              </a:rPr>
              <a:t>45000 euros</a:t>
            </a:r>
          </a:p>
          <a:p>
            <a:pPr marL="0" indent="0" algn="ctr">
              <a:buNone/>
            </a:pPr>
            <a:r>
              <a:rPr lang="fr-FR" sz="1400" dirty="0" smtClean="0">
                <a:latin typeface="Hobo Std" panose="020B0803040709020204" pitchFamily="34" charset="0"/>
              </a:rPr>
              <a:t>(amende maximale pour l’utilisation illégale d’une image)</a:t>
            </a:r>
          </a:p>
          <a:p>
            <a:pPr marL="0" indent="0" algn="ctr">
              <a:buNone/>
            </a:pPr>
            <a:r>
              <a:rPr lang="fr-FR" sz="3100" dirty="0" smtClean="0">
                <a:latin typeface="Hobo Std" panose="020B0803040709020204" pitchFamily="34" charset="0"/>
              </a:rPr>
              <a:t>Comment supprimer une image d’un site ?</a:t>
            </a:r>
          </a:p>
          <a:p>
            <a:pPr marL="274320" indent="-274320">
              <a:lnSpc>
                <a:spcPct val="118000"/>
              </a:lnSpc>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a:latin typeface="Hobo Std"/>
              </a:rPr>
              <a:t>Quelques conseils :</a:t>
            </a:r>
          </a:p>
          <a:p>
            <a:pPr marL="274320" indent="-274320">
              <a:lnSpc>
                <a:spcPct val="118000"/>
              </a:lnSpc>
              <a:buClr>
                <a:srgbClr val="000000"/>
              </a:buClr>
              <a:buSzPct val="100000"/>
              <a:buFont typeface="Hobo Std"/>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latin typeface="Hobo Std"/>
              </a:rPr>
              <a:t>Ne jamais publier d’image ou de vidéo sans l’autorisation de la personne (ou parent si mineur) -&gt; Délit</a:t>
            </a:r>
          </a:p>
          <a:p>
            <a:pPr marL="274320" indent="-274320">
              <a:lnSpc>
                <a:spcPct val="118000"/>
              </a:lnSpc>
              <a:buClr>
                <a:srgbClr val="000000"/>
              </a:buClr>
              <a:buSzPct val="100000"/>
              <a:buFont typeface="Hobo Std"/>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latin typeface="Hobo Std"/>
              </a:rPr>
              <a:t>Ne jamais diffuser d’images compromettantes de soi, même si on a confiance en l’autre</a:t>
            </a:r>
          </a:p>
          <a:p>
            <a:pPr marL="274320" indent="-274320">
              <a:lnSpc>
                <a:spcPct val="118000"/>
              </a:lnSpc>
              <a:buClr>
                <a:srgbClr val="000000"/>
              </a:buClr>
              <a:buSzPct val="100000"/>
              <a:buFont typeface="Hobo Std"/>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latin typeface="Hobo Std"/>
              </a:rPr>
              <a:t>Ne jamais diffuser d’informations personnelles sur les réseaux sociaux (téléphones, adresse</a:t>
            </a:r>
            <a:r>
              <a:rPr lang="fr-FR" dirty="0" smtClean="0">
                <a:latin typeface="Hobo Std"/>
              </a:rPr>
              <a:t>…)</a:t>
            </a:r>
          </a:p>
          <a:p>
            <a:pPr marL="274320" indent="-274320">
              <a:lnSpc>
                <a:spcPct val="118000"/>
              </a:lnSpc>
              <a:buClr>
                <a:srgbClr val="000000"/>
              </a:buClr>
              <a:buSzPct val="100000"/>
              <a:buFont typeface="Hobo Std"/>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smtClean="0">
                <a:latin typeface="Hobo Std"/>
              </a:rPr>
              <a:t>Internet est un espace public, aucun logiciel, site ou appli n’est à l’abri d’un bug</a:t>
            </a:r>
            <a:endParaRPr lang="fr-FR" dirty="0">
              <a:latin typeface="Hobo Std"/>
            </a:endParaRPr>
          </a:p>
          <a:p>
            <a:pPr marL="0" indent="0">
              <a:buNone/>
            </a:pPr>
            <a:endParaRPr lang="fr-FR" dirty="0" smtClean="0">
              <a:latin typeface="Hobo Std" panose="020B0803040709020204" pitchFamily="34" charset="0"/>
            </a:endParaRPr>
          </a:p>
          <a:p>
            <a:endParaRPr lang="fr-FR" dirty="0">
              <a:latin typeface="Hobo Std" panose="020B0803040709020204" pitchFamily="34" charset="0"/>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a:blip r:embed="rId4"/>
          <a:stretch>
            <a:fillRect/>
          </a:stretch>
        </p:blipFill>
        <p:spPr>
          <a:xfrm>
            <a:off x="10228934" y="0"/>
            <a:ext cx="1963066" cy="1879042"/>
          </a:xfrm>
          <a:prstGeom prst="rect">
            <a:avLst/>
          </a:prstGeom>
        </p:spPr>
      </p:pic>
    </p:spTree>
    <p:extLst>
      <p:ext uri="{BB962C8B-B14F-4D97-AF65-F5344CB8AC3E}">
        <p14:creationId xmlns:p14="http://schemas.microsoft.com/office/powerpoint/2010/main" val="263523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387406"/>
            <a:ext cx="9905998" cy="707864"/>
          </a:xfrm>
        </p:spPr>
        <p:txBody>
          <a:bodyPr/>
          <a:lstStyle/>
          <a:p>
            <a:r>
              <a:rPr lang="fr-FR" dirty="0">
                <a:latin typeface="Hobo Std" panose="020B0803040709020204" pitchFamily="34" charset="0"/>
              </a:rPr>
              <a:t>LES réseaux sociaux</a:t>
            </a:r>
          </a:p>
        </p:txBody>
      </p:sp>
      <p:sp>
        <p:nvSpPr>
          <p:cNvPr id="3" name="Espace réservé du contenu 2"/>
          <p:cNvSpPr>
            <a:spLocks noGrp="1"/>
          </p:cNvSpPr>
          <p:nvPr>
            <p:ph idx="1"/>
          </p:nvPr>
        </p:nvSpPr>
        <p:spPr>
          <a:xfrm>
            <a:off x="1141412" y="1286188"/>
            <a:ext cx="9905999" cy="4873451"/>
          </a:xfrm>
        </p:spPr>
        <p:txBody>
          <a:bodyPr>
            <a:normAutofit fontScale="92500" lnSpcReduction="10000"/>
          </a:bodyPr>
          <a:lstStyle/>
          <a:p>
            <a:pPr marL="0" indent="0" algn="ctr">
              <a:buNone/>
            </a:pPr>
            <a:r>
              <a:rPr lang="fr-FR" sz="3600" dirty="0" smtClean="0">
                <a:latin typeface="Hobo Std" panose="020B0803040709020204" pitchFamily="34" charset="0"/>
              </a:rPr>
              <a:t>1,712 Milliards</a:t>
            </a:r>
          </a:p>
          <a:p>
            <a:pPr marL="0" indent="0" algn="ctr">
              <a:buNone/>
            </a:pPr>
            <a:r>
              <a:rPr lang="fr-FR" sz="1600" i="1" dirty="0" smtClean="0">
                <a:latin typeface="Hobo Std" panose="020B0803040709020204" pitchFamily="34" charset="0"/>
              </a:rPr>
              <a:t>(nombre d’inscrits à Facebook)</a:t>
            </a:r>
          </a:p>
          <a:p>
            <a:pPr marL="0" indent="0" algn="ctr">
              <a:buNone/>
            </a:pPr>
            <a:r>
              <a:rPr lang="fr-FR" i="1" dirty="0" smtClean="0">
                <a:latin typeface="Hobo Std" panose="020B0803040709020204" pitchFamily="34" charset="0"/>
              </a:rPr>
              <a:t>Que sont les paramètres de confidentialité ?</a:t>
            </a:r>
          </a:p>
          <a:p>
            <a:pPr marL="0" indent="0">
              <a:buNone/>
            </a:pPr>
            <a:r>
              <a:rPr lang="fr-FR" sz="1800" i="1" dirty="0" smtClean="0">
                <a:latin typeface="Hobo Std" panose="020B0803040709020204" pitchFamily="34" charset="0"/>
              </a:rPr>
              <a:t>Quelques conseils :</a:t>
            </a:r>
          </a:p>
          <a:p>
            <a:pPr>
              <a:buFontTx/>
              <a:buChar char="-"/>
            </a:pPr>
            <a:r>
              <a:rPr lang="fr-FR" sz="1800" i="1" dirty="0" smtClean="0">
                <a:latin typeface="Hobo Std" panose="020B0803040709020204" pitchFamily="34" charset="0"/>
              </a:rPr>
              <a:t>Vérifier régulièrement ses paramètres de confidentialité</a:t>
            </a:r>
          </a:p>
          <a:p>
            <a:pPr>
              <a:buFontTx/>
              <a:buChar char="-"/>
            </a:pPr>
            <a:r>
              <a:rPr lang="fr-FR" sz="1800" i="1" dirty="0" smtClean="0">
                <a:latin typeface="Hobo Std" panose="020B0803040709020204" pitchFamily="34" charset="0"/>
              </a:rPr>
              <a:t>Pas d’insultes, de moqueries, de groupes de haine… pensez aux conséquences</a:t>
            </a:r>
          </a:p>
          <a:p>
            <a:pPr>
              <a:buFontTx/>
              <a:buChar char="-"/>
            </a:pPr>
            <a:r>
              <a:rPr lang="fr-FR" sz="1800" i="1" dirty="0" smtClean="0">
                <a:latin typeface="Hobo Std" panose="020B0803040709020204" pitchFamily="34" charset="0"/>
              </a:rPr>
              <a:t>Plus on publie d’images de soi et plus on passe de temps sur les réseaux sociaux, plus on a de risque de subir du harcèlement</a:t>
            </a:r>
          </a:p>
          <a:p>
            <a:pPr>
              <a:buFontTx/>
              <a:buChar char="-"/>
            </a:pPr>
            <a:r>
              <a:rPr lang="fr-FR" sz="1800" i="1" dirty="0" smtClean="0">
                <a:latin typeface="Hobo Std" panose="020B0803040709020204" pitchFamily="34" charset="0"/>
              </a:rPr>
              <a:t>Pas de photos compromettantes de soi ou des autres, elles s’effacent difficilement</a:t>
            </a:r>
          </a:p>
          <a:p>
            <a:pPr>
              <a:buFontTx/>
              <a:buChar char="-"/>
            </a:pPr>
            <a:r>
              <a:rPr lang="fr-FR" sz="1800" i="1" dirty="0" smtClean="0">
                <a:latin typeface="Hobo Std" panose="020B0803040709020204" pitchFamily="34" charset="0"/>
              </a:rPr>
              <a:t>Vérifier les informations avant de les faire circuler, beaucoup de rumeurs et fausses vérités circulent sur le web</a:t>
            </a:r>
          </a:p>
          <a:p>
            <a:pPr>
              <a:buFontTx/>
              <a:buChar char="-"/>
            </a:pPr>
            <a:endParaRPr lang="fr-FR" sz="1600" i="1"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a:blip r:embed="rId4"/>
          <a:stretch>
            <a:fillRect/>
          </a:stretch>
        </p:blipFill>
        <p:spPr>
          <a:xfrm>
            <a:off x="10239432" y="0"/>
            <a:ext cx="1952568" cy="1868993"/>
          </a:xfrm>
          <a:prstGeom prst="rect">
            <a:avLst/>
          </a:prstGeom>
        </p:spPr>
      </p:pic>
    </p:spTree>
    <p:extLst>
      <p:ext uri="{BB962C8B-B14F-4D97-AF65-F5344CB8AC3E}">
        <p14:creationId xmlns:p14="http://schemas.microsoft.com/office/powerpoint/2010/main" val="293179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18518"/>
            <a:ext cx="9905998" cy="657623"/>
          </a:xfrm>
        </p:spPr>
        <p:txBody>
          <a:bodyPr/>
          <a:lstStyle/>
          <a:p>
            <a:r>
              <a:rPr lang="fr-FR" dirty="0">
                <a:latin typeface="Hobo Std" panose="020B0803040709020204" pitchFamily="34" charset="0"/>
              </a:rPr>
              <a:t>SMARTPHONES ET PORTABLES</a:t>
            </a: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8"/>
          <p:cNvSpPr>
            <a:spLocks noGrp="1"/>
          </p:cNvSpPr>
          <p:nvPr>
            <p:ph idx="1"/>
          </p:nvPr>
        </p:nvSpPr>
        <p:spPr>
          <a:xfrm>
            <a:off x="1141412" y="1668026"/>
            <a:ext cx="9740953" cy="4441372"/>
          </a:xfrm>
        </p:spPr>
        <p:txBody>
          <a:bodyPr>
            <a:normAutofit fontScale="47500" lnSpcReduction="20000"/>
          </a:bodyPr>
          <a:lstStyle/>
          <a:p>
            <a:pPr marL="0" indent="0" algn="ctr">
              <a:buNone/>
            </a:pPr>
            <a:r>
              <a:rPr lang="fr-FR" sz="5800" dirty="0" smtClean="0">
                <a:latin typeface="Hobo Std" panose="020B0803040709020204" pitchFamily="34" charset="0"/>
              </a:rPr>
              <a:t>11 ans</a:t>
            </a:r>
          </a:p>
          <a:p>
            <a:pPr marL="0" indent="0" algn="ctr">
              <a:buNone/>
            </a:pPr>
            <a:r>
              <a:rPr lang="fr-FR" sz="2500" dirty="0" smtClean="0">
                <a:latin typeface="Hobo Std" panose="020B0803040709020204" pitchFamily="34" charset="0"/>
              </a:rPr>
              <a:t>(âge moyen d’acquisition du premier mobile)</a:t>
            </a:r>
          </a:p>
          <a:p>
            <a:pPr marL="0" indent="0" algn="ctr">
              <a:buNone/>
            </a:pPr>
            <a:endParaRPr lang="fr-FR" sz="2500" dirty="0" smtClean="0">
              <a:latin typeface="Hobo Std" panose="020B0803040709020204" pitchFamily="34" charset="0"/>
            </a:endParaRPr>
          </a:p>
          <a:p>
            <a:pPr marL="0" indent="0" algn="ctr">
              <a:buNone/>
            </a:pPr>
            <a:r>
              <a:rPr lang="fr-FR" sz="5100" dirty="0" smtClean="0">
                <a:latin typeface="Hobo Std" panose="020B0803040709020204" pitchFamily="34" charset="0"/>
              </a:rPr>
              <a:t>Pourquoi est-ce si compliqué d’être privé de son téléphone ?</a:t>
            </a:r>
          </a:p>
          <a:p>
            <a:pPr marL="0" indent="0">
              <a:buNone/>
            </a:pPr>
            <a:endParaRPr lang="fr-FR" dirty="0" smtClean="0">
              <a:latin typeface="Hobo Std" panose="020B0803040709020204" pitchFamily="34" charset="0"/>
            </a:endParaRPr>
          </a:p>
          <a:p>
            <a:pPr marL="0" indent="0">
              <a:buNone/>
            </a:pPr>
            <a:r>
              <a:rPr lang="fr-FR" dirty="0" smtClean="0">
                <a:latin typeface="Hobo Std" panose="020B0803040709020204" pitchFamily="34" charset="0"/>
              </a:rPr>
              <a:t>Quelques conseils :</a:t>
            </a:r>
          </a:p>
          <a:p>
            <a:pPr>
              <a:buFontTx/>
              <a:buChar char="-"/>
            </a:pPr>
            <a:r>
              <a:rPr lang="fr-FR" dirty="0" smtClean="0">
                <a:latin typeface="Hobo Std" panose="020B0803040709020204" pitchFamily="34" charset="0"/>
              </a:rPr>
              <a:t>Eteindre son téléphone la nuit ou le mettre en mode « avion » pour limiter les ondes et les sollicitations</a:t>
            </a:r>
          </a:p>
          <a:p>
            <a:pPr>
              <a:buFontTx/>
              <a:buChar char="-"/>
            </a:pPr>
            <a:r>
              <a:rPr lang="fr-FR" dirty="0" smtClean="0">
                <a:latin typeface="Hobo Std" panose="020B0803040709020204" pitchFamily="34" charset="0"/>
              </a:rPr>
              <a:t>Installer un antivirus sur son téléphone</a:t>
            </a:r>
          </a:p>
          <a:p>
            <a:pPr>
              <a:buFontTx/>
              <a:buChar char="-"/>
            </a:pPr>
            <a:r>
              <a:rPr lang="fr-FR" dirty="0" smtClean="0">
                <a:latin typeface="Hobo Std" panose="020B0803040709020204" pitchFamily="34" charset="0"/>
              </a:rPr>
              <a:t>Réfléchir à cette notion d’urgence, souvent inculquée par les parents</a:t>
            </a:r>
          </a:p>
          <a:p>
            <a:pPr>
              <a:buFontTx/>
              <a:buChar char="-"/>
            </a:pPr>
            <a:r>
              <a:rPr lang="fr-FR" dirty="0" smtClean="0">
                <a:latin typeface="Hobo Std" panose="020B0803040709020204" pitchFamily="34" charset="0"/>
              </a:rPr>
              <a:t>Pour les discussions longues, utiliser un kit main libres</a:t>
            </a:r>
          </a:p>
          <a:p>
            <a:pPr>
              <a:buFontTx/>
              <a:buChar char="-"/>
            </a:pPr>
            <a:r>
              <a:rPr lang="fr-FR" dirty="0" smtClean="0">
                <a:latin typeface="Hobo Std" panose="020B0803040709020204" pitchFamily="34" charset="0"/>
              </a:rPr>
              <a:t>Utiliser son téléphone en respectant les autres (salle d’attente, transports…)</a:t>
            </a:r>
          </a:p>
          <a:p>
            <a:pPr>
              <a:buFontTx/>
              <a:buChar char="-"/>
            </a:pPr>
            <a:r>
              <a:rPr lang="fr-FR" dirty="0" smtClean="0">
                <a:latin typeface="Hobo Std" panose="020B0803040709020204" pitchFamily="34" charset="0"/>
              </a:rPr>
              <a:t>Pour préserver sa liberté, pensez à désactiver la géolocalisation quand vous n’en avez pas besoin</a:t>
            </a:r>
          </a:p>
          <a:p>
            <a:pPr>
              <a:buFontTx/>
              <a:buChar char="-"/>
            </a:pPr>
            <a:r>
              <a:rPr lang="fr-FR" dirty="0" smtClean="0">
                <a:latin typeface="Hobo Std" panose="020B0803040709020204" pitchFamily="34" charset="0"/>
              </a:rPr>
              <a:t>Se méfier des pratiques commerciales existantes sur les applis et jeux gratuits</a:t>
            </a:r>
            <a:endParaRPr lang="fr-FR" dirty="0">
              <a:latin typeface="Hobo Std" panose="020B0803040709020204" pitchFamily="34" charset="0"/>
            </a:endParaRPr>
          </a:p>
        </p:txBody>
      </p:sp>
      <p:pic>
        <p:nvPicPr>
          <p:cNvPr id="10" name="Image 9"/>
          <p:cNvPicPr>
            <a:picLocks noChangeAspect="1"/>
          </p:cNvPicPr>
          <p:nvPr/>
        </p:nvPicPr>
        <p:blipFill>
          <a:blip r:embed="rId4"/>
          <a:stretch>
            <a:fillRect/>
          </a:stretch>
        </p:blipFill>
        <p:spPr>
          <a:xfrm>
            <a:off x="10239270" y="1"/>
            <a:ext cx="1952730" cy="1879620"/>
          </a:xfrm>
          <a:prstGeom prst="rect">
            <a:avLst/>
          </a:prstGeom>
        </p:spPr>
      </p:pic>
    </p:spTree>
    <p:extLst>
      <p:ext uri="{BB962C8B-B14F-4D97-AF65-F5344CB8AC3E}">
        <p14:creationId xmlns:p14="http://schemas.microsoft.com/office/powerpoint/2010/main" val="377298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18518"/>
            <a:ext cx="9905998" cy="758106"/>
          </a:xfrm>
        </p:spPr>
        <p:txBody>
          <a:bodyPr/>
          <a:lstStyle/>
          <a:p>
            <a:r>
              <a:rPr lang="fr-FR" dirty="0">
                <a:latin typeface="Hobo Std" panose="020B0803040709020204" pitchFamily="34" charset="0"/>
              </a:rPr>
              <a:t>Piratage</a:t>
            </a:r>
          </a:p>
        </p:txBody>
      </p:sp>
      <p:sp>
        <p:nvSpPr>
          <p:cNvPr id="3" name="Espace réservé du contenu 2"/>
          <p:cNvSpPr>
            <a:spLocks noGrp="1"/>
          </p:cNvSpPr>
          <p:nvPr>
            <p:ph idx="1"/>
          </p:nvPr>
        </p:nvSpPr>
        <p:spPr>
          <a:xfrm>
            <a:off x="1141412" y="1376624"/>
            <a:ext cx="9905999" cy="4414577"/>
          </a:xfrm>
        </p:spPr>
        <p:txBody>
          <a:bodyPr>
            <a:normAutofit fontScale="62500" lnSpcReduction="20000"/>
          </a:bodyPr>
          <a:lstStyle/>
          <a:p>
            <a:pPr marL="0" indent="0" algn="ctr">
              <a:buNone/>
            </a:pPr>
            <a:r>
              <a:rPr lang="fr-FR" sz="3300" dirty="0" smtClean="0">
                <a:latin typeface="Hobo Std" panose="020B0803040709020204" pitchFamily="34" charset="0"/>
              </a:rPr>
              <a:t>95 000</a:t>
            </a:r>
          </a:p>
          <a:p>
            <a:pPr marL="0" indent="0" algn="ctr">
              <a:buNone/>
            </a:pPr>
            <a:r>
              <a:rPr lang="fr-FR" sz="1800" dirty="0" smtClean="0">
                <a:latin typeface="Hobo Std" panose="020B0803040709020204" pitchFamily="34" charset="0"/>
              </a:rPr>
              <a:t>(nombre de virus malveillants recensés en 2011)</a:t>
            </a:r>
          </a:p>
          <a:p>
            <a:pPr marL="0" indent="0" algn="ctr">
              <a:buNone/>
            </a:pPr>
            <a:r>
              <a:rPr lang="fr-FR" sz="3600" dirty="0" smtClean="0">
                <a:latin typeface="Hobo Std" panose="020B0803040709020204" pitchFamily="34" charset="0"/>
              </a:rPr>
              <a:t>Comment choisir un bon mot de passe ?</a:t>
            </a:r>
          </a:p>
          <a:p>
            <a:pPr marL="0" indent="0">
              <a:lnSpc>
                <a:spcPct val="118000"/>
              </a:lnSpc>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a:latin typeface="Hobo Std" panose="020B0803040709020204" pitchFamily="34" charset="0"/>
              </a:rPr>
              <a:t>Quelques conseils :</a:t>
            </a:r>
          </a:p>
          <a:p>
            <a:pPr marL="274320" indent="-274320">
              <a:lnSpc>
                <a:spcPct val="118000"/>
              </a:lnSpc>
              <a:buClr>
                <a:srgbClr val="000000"/>
              </a:buClr>
              <a:buSzPct val="100000"/>
              <a:buFont typeface="Hobo Std"/>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latin typeface="Hobo Std" panose="020B0803040709020204" pitchFamily="34" charset="0"/>
              </a:rPr>
              <a:t>Déconnectez-vous des réseaux sociaux, sites, jeux, applis quand vous quittez l’écran</a:t>
            </a:r>
          </a:p>
          <a:p>
            <a:pPr marL="274320" indent="-274320">
              <a:lnSpc>
                <a:spcPct val="118000"/>
              </a:lnSpc>
              <a:buClr>
                <a:srgbClr val="000000"/>
              </a:buClr>
              <a:buSzPct val="100000"/>
              <a:buFont typeface="Hobo Std"/>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smtClean="0">
                <a:latin typeface="Hobo Std" panose="020B0803040709020204" pitchFamily="34" charset="0"/>
              </a:rPr>
              <a:t> </a:t>
            </a:r>
            <a:r>
              <a:rPr lang="fr-FR" dirty="0">
                <a:latin typeface="Hobo Std" panose="020B0803040709020204" pitchFamily="34" charset="0"/>
              </a:rPr>
              <a:t>Ne </a:t>
            </a:r>
            <a:r>
              <a:rPr lang="fr-FR" dirty="0" smtClean="0">
                <a:latin typeface="Hobo Std" panose="020B0803040709020204" pitchFamily="34" charset="0"/>
              </a:rPr>
              <a:t>cliquez pas sur </a:t>
            </a:r>
            <a:r>
              <a:rPr lang="fr-FR" dirty="0">
                <a:latin typeface="Hobo Std" panose="020B0803040709020204" pitchFamily="34" charset="0"/>
              </a:rPr>
              <a:t>des liens de mails dont vous ne connaissez pas l’expéditeur </a:t>
            </a:r>
          </a:p>
          <a:p>
            <a:pPr marL="274320" indent="-274320">
              <a:lnSpc>
                <a:spcPct val="118000"/>
              </a:lnSpc>
              <a:buClr>
                <a:srgbClr val="000000"/>
              </a:buClr>
              <a:buSzPct val="100000"/>
              <a:buFont typeface="Hobo Std"/>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latin typeface="Hobo Std" panose="020B0803040709020204" pitchFamily="34" charset="0"/>
              </a:rPr>
              <a:t>Ne donnez jamais de coordonnées (notamment bancaires) sur des espaces non sécurisés</a:t>
            </a:r>
          </a:p>
          <a:p>
            <a:pPr marL="274320" indent="-274320">
              <a:lnSpc>
                <a:spcPct val="118000"/>
              </a:lnSpc>
              <a:buClr>
                <a:srgbClr val="000000"/>
              </a:buClr>
              <a:buSzPct val="100000"/>
              <a:buFont typeface="Hobo Std"/>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smtClean="0">
                <a:latin typeface="Hobo Std" panose="020B0803040709020204" pitchFamily="34" charset="0"/>
              </a:rPr>
              <a:t>Vos mots de passe doivent être complexes, changez les souvent, n’utilisez pas le même mot de passe pour tout</a:t>
            </a:r>
            <a:endParaRPr lang="fr-FR" dirty="0">
              <a:latin typeface="Hobo Std" panose="020B0803040709020204" pitchFamily="34" charset="0"/>
            </a:endParaRPr>
          </a:p>
          <a:p>
            <a:pPr marL="274320" indent="-274320">
              <a:lnSpc>
                <a:spcPct val="118000"/>
              </a:lnSpc>
              <a:buClr>
                <a:srgbClr val="000000"/>
              </a:buClr>
              <a:buSzPct val="100000"/>
              <a:buFont typeface="Hobo Std"/>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latin typeface="Hobo Std" panose="020B0803040709020204" pitchFamily="34" charset="0"/>
              </a:rPr>
              <a:t>Il existe des antivirus très fiables et gratuits (mais attention à leur durée de validité et mettez le à jour</a:t>
            </a:r>
            <a:r>
              <a:rPr lang="fr-FR" dirty="0" smtClean="0">
                <a:latin typeface="Hobo Std" panose="020B0803040709020204" pitchFamily="34" charset="0"/>
              </a:rPr>
              <a:t>)</a:t>
            </a:r>
          </a:p>
          <a:p>
            <a:pPr marL="274320" indent="-274320">
              <a:lnSpc>
                <a:spcPct val="118000"/>
              </a:lnSpc>
              <a:buClr>
                <a:srgbClr val="000000"/>
              </a:buClr>
              <a:buSzPct val="100000"/>
              <a:buFont typeface="Hobo Std"/>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smtClean="0">
                <a:latin typeface="Hobo Std" panose="020B0803040709020204" pitchFamily="34" charset="0"/>
              </a:rPr>
              <a:t>Le téléchargement illégal est souvent sources de virus et de spams</a:t>
            </a:r>
            <a:endParaRPr lang="fr-FR" dirty="0">
              <a:latin typeface="Hobo Std" panose="020B0803040709020204" pitchFamily="34" charset="0"/>
            </a:endParaRPr>
          </a:p>
          <a:p>
            <a:pPr marL="0" indent="0">
              <a:buNone/>
            </a:pPr>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a:blip r:embed="rId4"/>
          <a:stretch>
            <a:fillRect/>
          </a:stretch>
        </p:blipFill>
        <p:spPr>
          <a:xfrm>
            <a:off x="10392714" y="0"/>
            <a:ext cx="1799285" cy="1718268"/>
          </a:xfrm>
          <a:prstGeom prst="rect">
            <a:avLst/>
          </a:prstGeom>
        </p:spPr>
      </p:pic>
    </p:spTree>
    <p:extLst>
      <p:ext uri="{BB962C8B-B14F-4D97-AF65-F5344CB8AC3E}">
        <p14:creationId xmlns:p14="http://schemas.microsoft.com/office/powerpoint/2010/main" val="425108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Hobo Std" panose="020B0803040709020204" pitchFamily="34" charset="0"/>
              </a:rPr>
              <a:t>Usurpation d’identité</a:t>
            </a:r>
          </a:p>
        </p:txBody>
      </p:sp>
      <p:sp>
        <p:nvSpPr>
          <p:cNvPr id="3" name="Espace réservé du contenu 2"/>
          <p:cNvSpPr>
            <a:spLocks noGrp="1"/>
          </p:cNvSpPr>
          <p:nvPr>
            <p:ph idx="1"/>
          </p:nvPr>
        </p:nvSpPr>
        <p:spPr>
          <a:xfrm>
            <a:off x="1141412" y="1758462"/>
            <a:ext cx="9905999" cy="4401178"/>
          </a:xfrm>
        </p:spPr>
        <p:txBody>
          <a:bodyPr>
            <a:normAutofit fontScale="77500" lnSpcReduction="20000"/>
          </a:bodyPr>
          <a:lstStyle/>
          <a:p>
            <a:pPr marL="0" indent="0" algn="ctr">
              <a:buNone/>
            </a:pPr>
            <a:r>
              <a:rPr lang="fr-FR" sz="3000" dirty="0" smtClean="0">
                <a:latin typeface="Hobo Std" panose="020B0803040709020204" pitchFamily="34" charset="0"/>
              </a:rPr>
              <a:t>6 %</a:t>
            </a:r>
          </a:p>
          <a:p>
            <a:pPr marL="0" indent="0" algn="ctr">
              <a:buNone/>
            </a:pPr>
            <a:r>
              <a:rPr lang="fr-FR" sz="1500" dirty="0" smtClean="0">
                <a:latin typeface="Hobo Std" panose="020B0803040709020204" pitchFamily="34" charset="0"/>
              </a:rPr>
              <a:t>Des enfants français ont eu leur mot de passe utilisé par un inconnu</a:t>
            </a:r>
          </a:p>
          <a:p>
            <a:pPr marL="0" indent="0" algn="ctr">
              <a:buNone/>
            </a:pPr>
            <a:endParaRPr lang="fr-FR" sz="1500" dirty="0" smtClean="0">
              <a:latin typeface="Hobo Std" panose="020B0803040709020204" pitchFamily="34" charset="0"/>
            </a:endParaRPr>
          </a:p>
          <a:p>
            <a:pPr marL="0" indent="0" algn="ctr">
              <a:buNone/>
            </a:pPr>
            <a:r>
              <a:rPr lang="fr-FR" sz="3000" dirty="0" smtClean="0">
                <a:latin typeface="Hobo Std" panose="020B0803040709020204" pitchFamily="34" charset="0"/>
              </a:rPr>
              <a:t>Comment vérifier l’identité de quelqu’un sur Internet ?</a:t>
            </a:r>
          </a:p>
          <a:p>
            <a:pPr marL="0" indent="0">
              <a:buNone/>
            </a:pPr>
            <a:r>
              <a:rPr lang="fr-FR" dirty="0" smtClean="0">
                <a:latin typeface="Hobo Std" panose="020B0803040709020204" pitchFamily="34" charset="0"/>
              </a:rPr>
              <a:t>Quelques conseils :</a:t>
            </a:r>
          </a:p>
          <a:p>
            <a:pPr>
              <a:buFontTx/>
              <a:buChar char="-"/>
            </a:pPr>
            <a:r>
              <a:rPr lang="fr-FR" dirty="0" smtClean="0">
                <a:latin typeface="Hobo Std" panose="020B0803040709020204" pitchFamily="34" charset="0"/>
              </a:rPr>
              <a:t>Ne jamais donner son mot de passe</a:t>
            </a:r>
          </a:p>
          <a:p>
            <a:pPr>
              <a:buFontTx/>
              <a:buChar char="-"/>
            </a:pPr>
            <a:r>
              <a:rPr lang="fr-FR" dirty="0" smtClean="0">
                <a:latin typeface="Hobo Std" panose="020B0803040709020204" pitchFamily="34" charset="0"/>
              </a:rPr>
              <a:t>Se déconnecter des sites en les quittant</a:t>
            </a:r>
          </a:p>
          <a:p>
            <a:pPr>
              <a:buFontTx/>
              <a:buChar char="-"/>
            </a:pPr>
            <a:r>
              <a:rPr lang="fr-FR" dirty="0" smtClean="0">
                <a:latin typeface="Hobo Std" panose="020B0803040709020204" pitchFamily="34" charset="0"/>
              </a:rPr>
              <a:t>Se méfier des enregistreurs de mot de passe pour se connecter plus rapidement</a:t>
            </a:r>
          </a:p>
          <a:p>
            <a:pPr>
              <a:buFontTx/>
              <a:buChar char="-"/>
            </a:pPr>
            <a:r>
              <a:rPr lang="fr-FR" dirty="0" smtClean="0">
                <a:latin typeface="Hobo Std" panose="020B0803040709020204" pitchFamily="34" charset="0"/>
              </a:rPr>
              <a:t>Se méfier en cas de demande inhabituelle d’un ami via mail, message…</a:t>
            </a:r>
          </a:p>
          <a:p>
            <a:pPr>
              <a:buFontTx/>
              <a:buChar char="-"/>
            </a:pPr>
            <a:r>
              <a:rPr lang="fr-FR" dirty="0" smtClean="0">
                <a:latin typeface="Hobo Std" panose="020B0803040709020204" pitchFamily="34" charset="0"/>
              </a:rPr>
              <a:t>Les entreprises ne demandent jamais de coordonnées personnelles ou bancaires par mail</a:t>
            </a:r>
          </a:p>
          <a:p>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a:blip r:embed="rId4"/>
          <a:stretch>
            <a:fillRect/>
          </a:stretch>
        </p:blipFill>
        <p:spPr>
          <a:xfrm>
            <a:off x="10224768" y="1"/>
            <a:ext cx="1967232" cy="1889090"/>
          </a:xfrm>
          <a:prstGeom prst="rect">
            <a:avLst/>
          </a:prstGeom>
        </p:spPr>
      </p:pic>
    </p:spTree>
    <p:extLst>
      <p:ext uri="{BB962C8B-B14F-4D97-AF65-F5344CB8AC3E}">
        <p14:creationId xmlns:p14="http://schemas.microsoft.com/office/powerpoint/2010/main" val="63481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251208"/>
            <a:ext cx="9905998" cy="921431"/>
          </a:xfrm>
        </p:spPr>
        <p:txBody>
          <a:bodyPr/>
          <a:lstStyle/>
          <a:p>
            <a:r>
              <a:rPr lang="fr-FR" dirty="0">
                <a:latin typeface="Hobo Std" panose="020B0803040709020204" pitchFamily="34" charset="0"/>
              </a:rPr>
              <a:t>RENCONTRES REELLES</a:t>
            </a:r>
          </a:p>
        </p:txBody>
      </p:sp>
      <p:sp>
        <p:nvSpPr>
          <p:cNvPr id="3" name="Espace réservé du contenu 2"/>
          <p:cNvSpPr>
            <a:spLocks noGrp="1"/>
          </p:cNvSpPr>
          <p:nvPr>
            <p:ph idx="1"/>
          </p:nvPr>
        </p:nvSpPr>
        <p:spPr>
          <a:xfrm>
            <a:off x="1141412" y="1286189"/>
            <a:ext cx="9905999" cy="4505012"/>
          </a:xfrm>
        </p:spPr>
        <p:txBody>
          <a:bodyPr>
            <a:normAutofit fontScale="70000" lnSpcReduction="20000"/>
          </a:bodyPr>
          <a:lstStyle/>
          <a:p>
            <a:pPr marL="274320" indent="-274320" algn="ctr">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4400" dirty="0">
                <a:latin typeface="Hobo Std" panose="020B0803040709020204" pitchFamily="34" charset="0"/>
                <a:ea typeface="ArialMT"/>
                <a:cs typeface="ArialMT"/>
              </a:rPr>
              <a:t>29 % </a:t>
            </a:r>
          </a:p>
          <a:p>
            <a:pPr marL="274320" indent="-274320" algn="ctr">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latin typeface="Hobo Std" panose="020B0803040709020204" pitchFamily="34" charset="0"/>
                <a:ea typeface="ArialMT"/>
                <a:cs typeface="ArialMT"/>
              </a:rPr>
              <a:t>des jeunes de 13 à 18 ans ont reçus des propositions sexuelles sur </a:t>
            </a:r>
            <a:r>
              <a:rPr lang="fr-FR" dirty="0" smtClean="0">
                <a:latin typeface="Hobo Std" panose="020B0803040709020204" pitchFamily="34" charset="0"/>
                <a:ea typeface="ArialMT"/>
                <a:cs typeface="ArialMT"/>
              </a:rPr>
              <a:t>Internet</a:t>
            </a:r>
            <a:endParaRPr lang="fr-FR" dirty="0">
              <a:latin typeface="Hobo Std" panose="020B0803040709020204" pitchFamily="34" charset="0"/>
              <a:ea typeface="ArialMT"/>
              <a:cs typeface="ArialMT"/>
            </a:endParaRPr>
          </a:p>
          <a:p>
            <a:pPr marL="274320" indent="-274320">
              <a:buFont typeface="Wingdings 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sz="3600" dirty="0">
              <a:latin typeface="Hobo Std" panose="020B0803040709020204" pitchFamily="34" charset="0"/>
              <a:ea typeface="ArialMT"/>
              <a:cs typeface="ArialMT"/>
            </a:endParaRPr>
          </a:p>
          <a:p>
            <a:pPr marL="0" indent="0" algn="ctr">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400" b="1" dirty="0">
                <a:latin typeface="Hobo Std" panose="020B0803040709020204" pitchFamily="34" charset="0"/>
                <a:ea typeface="ArialMT"/>
                <a:cs typeface="ArialMT"/>
              </a:rPr>
              <a:t>Que faire avant de rencontrer quelqu’un que je n’ai jamais vu ?</a:t>
            </a:r>
          </a:p>
          <a:p>
            <a:pPr marL="274320" indent="-274320" algn="ctr">
              <a:lnSpc>
                <a:spcPct val="118000"/>
              </a:lnSpc>
              <a:buSzPct val="100000"/>
              <a:buFont typeface="Wingdings 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sz="3200" b="1" i="1" dirty="0">
              <a:latin typeface="Hobo Std" panose="020B0803040709020204" pitchFamily="34" charset="0"/>
            </a:endParaRPr>
          </a:p>
          <a:p>
            <a:pPr marL="0" indent="0">
              <a:lnSpc>
                <a:spcPct val="118000"/>
              </a:lnSpc>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a:latin typeface="Hobo Std" panose="020B0803040709020204" pitchFamily="34" charset="0"/>
              </a:rPr>
              <a:t>Quelques conseils :</a:t>
            </a:r>
          </a:p>
          <a:p>
            <a:pPr marL="274320" indent="-274320">
              <a:lnSpc>
                <a:spcPct val="118000"/>
              </a:lnSpc>
              <a:buFont typeface="Wingdings 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latin typeface="Hobo Std" panose="020B0803040709020204" pitchFamily="34" charset="0"/>
                <a:ea typeface="ArialMT"/>
                <a:cs typeface="ArialMT"/>
              </a:rPr>
              <a:t>Ne jamais répondre à une invitation de quelqu'un que vous connaissez pas du tout, si ce n’est pas souhaité</a:t>
            </a:r>
          </a:p>
          <a:p>
            <a:pPr marL="274320" indent="-274320">
              <a:buFont typeface="Wingdings 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latin typeface="Hobo Std" panose="020B0803040709020204" pitchFamily="34" charset="0"/>
              </a:rPr>
              <a:t>Si malgré tout, vous souhaitez rencontrer physiquement l'une vos connaissances numériques, faîtes vous accompagner et proposez un rendez-vous dans un lieu public. Sinon, prévenez toujours quelqu’un</a:t>
            </a:r>
          </a:p>
          <a:p>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a:blip r:embed="rId4"/>
          <a:stretch>
            <a:fillRect/>
          </a:stretch>
        </p:blipFill>
        <p:spPr>
          <a:xfrm>
            <a:off x="10229222" y="21072"/>
            <a:ext cx="1962778" cy="1844366"/>
          </a:xfrm>
          <a:prstGeom prst="rect">
            <a:avLst/>
          </a:prstGeom>
        </p:spPr>
      </p:pic>
    </p:spTree>
    <p:extLst>
      <p:ext uri="{BB962C8B-B14F-4D97-AF65-F5344CB8AC3E}">
        <p14:creationId xmlns:p14="http://schemas.microsoft.com/office/powerpoint/2010/main" val="346909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1945" y="395633"/>
            <a:ext cx="9905998" cy="747900"/>
          </a:xfrm>
        </p:spPr>
        <p:txBody>
          <a:bodyPr/>
          <a:lstStyle/>
          <a:p>
            <a:r>
              <a:rPr lang="fr-FR" dirty="0">
                <a:latin typeface="Hobo Std" panose="020B0803040709020204" pitchFamily="34" charset="0"/>
              </a:rPr>
              <a:t>Violence dans les média</a:t>
            </a:r>
          </a:p>
        </p:txBody>
      </p:sp>
      <p:sp>
        <p:nvSpPr>
          <p:cNvPr id="3" name="Espace réservé du contenu 2"/>
          <p:cNvSpPr>
            <a:spLocks noGrp="1"/>
          </p:cNvSpPr>
          <p:nvPr>
            <p:ph idx="1"/>
          </p:nvPr>
        </p:nvSpPr>
        <p:spPr>
          <a:xfrm>
            <a:off x="1141412" y="1366576"/>
            <a:ext cx="9905999" cy="4424625"/>
          </a:xfrm>
        </p:spPr>
        <p:txBody>
          <a:bodyPr>
            <a:normAutofit fontScale="70000" lnSpcReduction="20000"/>
          </a:bodyPr>
          <a:lstStyle/>
          <a:p>
            <a:pPr marL="274320" indent="-274320" algn="ctr">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4000" b="1" dirty="0">
                <a:latin typeface="Hobo Std"/>
                <a:ea typeface="Arial-BoldMT"/>
                <a:cs typeface="Arial-BoldMT"/>
              </a:rPr>
              <a:t>8000</a:t>
            </a:r>
          </a:p>
          <a:p>
            <a:pPr marL="274320" indent="-274320" algn="ctr">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000" i="1" dirty="0">
                <a:latin typeface="Hobo Std"/>
                <a:ea typeface="Arial-BoldMT"/>
                <a:cs typeface="Arial-BoldMT"/>
              </a:rPr>
              <a:t>Nombre moyen de meurtres vus sur les médias par les enfants américains de 10 à 11 ans !</a:t>
            </a:r>
          </a:p>
          <a:p>
            <a:pPr marL="274320" indent="-274320">
              <a:buFont typeface="Wingdings 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dirty="0">
              <a:latin typeface="Hobo Std"/>
              <a:ea typeface="Arial-BoldMT"/>
              <a:cs typeface="Arial-BoldMT"/>
            </a:endParaRPr>
          </a:p>
          <a:p>
            <a:pPr marL="274320" indent="-274320" algn="ctr">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latin typeface="Hobo Std"/>
                <a:ea typeface="Arial-BoldMT"/>
                <a:cs typeface="Arial-BoldMT"/>
              </a:rPr>
              <a:t>		</a:t>
            </a:r>
            <a:r>
              <a:rPr lang="fr-FR" sz="3400" dirty="0" smtClean="0">
                <a:latin typeface="Hobo Std"/>
                <a:ea typeface="Arial-BoldMT"/>
                <a:cs typeface="Arial-BoldMT"/>
              </a:rPr>
              <a:t>Qu’est-ce que la signalétique jeunesse ?</a:t>
            </a:r>
            <a:endParaRPr lang="fr-FR" sz="3400" dirty="0">
              <a:latin typeface="Hobo Std"/>
              <a:ea typeface="Arial-BoldMT"/>
              <a:cs typeface="Arial-BoldMT"/>
            </a:endParaRPr>
          </a:p>
          <a:p>
            <a:pPr marL="274320" indent="-274320">
              <a:buFont typeface="Wingdings 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dirty="0">
              <a:latin typeface="Hobo Std"/>
              <a:ea typeface="Arial-BoldMT"/>
              <a:cs typeface="Arial-BoldMT"/>
            </a:endParaRPr>
          </a:p>
          <a:p>
            <a:pPr marL="274320" indent="-274320">
              <a:lnSpc>
                <a:spcPct val="118000"/>
              </a:lnSpc>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a:latin typeface="Hobo Std"/>
              </a:rPr>
              <a:t>Quelques conseils :</a:t>
            </a:r>
          </a:p>
          <a:p>
            <a:pPr marL="274320" indent="-274320">
              <a:lnSpc>
                <a:spcPct val="118000"/>
              </a:lnSpc>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b="1" dirty="0">
              <a:latin typeface="Hobo Std"/>
            </a:endParaRPr>
          </a:p>
          <a:p>
            <a:pPr marL="274320" indent="-274320">
              <a:lnSpc>
                <a:spcPct val="118000"/>
              </a:lnSpc>
              <a:buSzPct val="100000"/>
              <a:buFont typeface="Wingdings 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a:latin typeface="Hobo Std"/>
              </a:rPr>
              <a:t>La banalisation de la violence entraine une moindre réaction à celle-ci</a:t>
            </a:r>
          </a:p>
          <a:p>
            <a:pPr marL="274320" indent="-274320">
              <a:lnSpc>
                <a:spcPct val="118000"/>
              </a:lnSpc>
              <a:buSzPct val="100000"/>
              <a:buFont typeface="Wingdings 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latin typeface="Hobo Std"/>
                <a:ea typeface="ArialMT"/>
                <a:cs typeface="ArialMT"/>
              </a:rPr>
              <a:t> Important de discuter de ce qui nous a choqué</a:t>
            </a:r>
          </a:p>
          <a:p>
            <a:pPr marL="274320" indent="-274320">
              <a:lnSpc>
                <a:spcPct val="118000"/>
              </a:lnSpc>
              <a:buSzPct val="100000"/>
              <a:buFont typeface="Wingdings 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latin typeface="Hobo Std"/>
                <a:ea typeface="ArialMT"/>
                <a:cs typeface="ArialMT"/>
              </a:rPr>
              <a:t>Lorsque vous jouez à un jeu </a:t>
            </a:r>
            <a:r>
              <a:rPr lang="fr-FR" dirty="0" smtClean="0">
                <a:latin typeface="Hobo Std"/>
                <a:ea typeface="ArialMT"/>
                <a:cs typeface="ArialMT"/>
              </a:rPr>
              <a:t>pour adultes, </a:t>
            </a:r>
            <a:r>
              <a:rPr lang="fr-FR" dirty="0">
                <a:latin typeface="Hobo Std"/>
                <a:ea typeface="ArialMT"/>
                <a:cs typeface="ArialMT"/>
              </a:rPr>
              <a:t>faîtes attention, si vous en avez, que vos petits frères et </a:t>
            </a:r>
            <a:r>
              <a:rPr lang="fr-FR" dirty="0" smtClean="0">
                <a:latin typeface="Hobo Std"/>
                <a:ea typeface="ArialMT"/>
                <a:cs typeface="ArialMT"/>
              </a:rPr>
              <a:t>sœurs  </a:t>
            </a:r>
            <a:r>
              <a:rPr lang="fr-FR" dirty="0">
                <a:latin typeface="Hobo Std"/>
                <a:ea typeface="ArialMT"/>
                <a:cs typeface="ArialMT"/>
              </a:rPr>
              <a:t>ou vos enfants ne soient pas à proximité.</a:t>
            </a:r>
          </a:p>
          <a:p>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a:blip r:embed="rId4"/>
          <a:stretch>
            <a:fillRect/>
          </a:stretch>
        </p:blipFill>
        <p:spPr>
          <a:xfrm>
            <a:off x="10184088" y="-14467"/>
            <a:ext cx="1992925" cy="1923654"/>
          </a:xfrm>
          <a:prstGeom prst="rect">
            <a:avLst/>
          </a:prstGeom>
        </p:spPr>
      </p:pic>
      <p:pic>
        <p:nvPicPr>
          <p:cNvPr id="8" name="Picture 2" descr="http://www.csa.fr/var/ezflow_site/storage/images/television/le-suivi-des-programmes/jeunesse-et-protection-des-mineurs/la-signaletique-jeunesse/3038-24-fre-FR/La-signaletique-jeunesse_thematique_fu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912" y="3121869"/>
            <a:ext cx="3041224" cy="107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06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327116"/>
            <a:ext cx="9905998" cy="848541"/>
          </a:xfrm>
        </p:spPr>
        <p:txBody>
          <a:bodyPr/>
          <a:lstStyle/>
          <a:p>
            <a:r>
              <a:rPr lang="fr-FR" dirty="0">
                <a:latin typeface="Hobo Std" panose="020B0803040709020204" pitchFamily="34" charset="0"/>
              </a:rPr>
              <a:t>LE </a:t>
            </a:r>
            <a:r>
              <a:rPr lang="fr-FR" dirty="0" smtClean="0">
                <a:latin typeface="Hobo Std" panose="020B0803040709020204" pitchFamily="34" charset="0"/>
              </a:rPr>
              <a:t>SOMMEIL et les écrans</a:t>
            </a:r>
            <a:endParaRPr lang="fr-FR" dirty="0">
              <a:latin typeface="Hobo Std" panose="020B0803040709020204" pitchFamily="34" charset="0"/>
            </a:endParaRPr>
          </a:p>
        </p:txBody>
      </p:sp>
      <p:sp>
        <p:nvSpPr>
          <p:cNvPr id="3" name="Espace réservé du contenu 2"/>
          <p:cNvSpPr>
            <a:spLocks noGrp="1"/>
          </p:cNvSpPr>
          <p:nvPr>
            <p:ph idx="1"/>
          </p:nvPr>
        </p:nvSpPr>
        <p:spPr>
          <a:xfrm>
            <a:off x="1141412" y="1296237"/>
            <a:ext cx="9905999" cy="4494964"/>
          </a:xfrm>
        </p:spPr>
        <p:txBody>
          <a:bodyPr>
            <a:normAutofit fontScale="70000" lnSpcReduction="20000"/>
          </a:bodyPr>
          <a:lstStyle/>
          <a:p>
            <a:pPr algn="ctr">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4400" b="1" dirty="0">
                <a:latin typeface="Hobo Std" panose="020B0803040709020204" pitchFamily="34" charset="0"/>
                <a:ea typeface="Arial-BoldMT"/>
                <a:cs typeface="Arial-BoldMT"/>
              </a:rPr>
              <a:t>1h30</a:t>
            </a:r>
          </a:p>
          <a:p>
            <a:pPr algn="ctr">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dirty="0">
                <a:latin typeface="Hobo Std" panose="020B0803040709020204" pitchFamily="34" charset="0"/>
                <a:ea typeface="Arial-BoldMT"/>
                <a:cs typeface="Arial-BoldMT"/>
              </a:rPr>
              <a:t>Temps de sommeil </a:t>
            </a:r>
            <a:r>
              <a:rPr lang="fr-FR" altLang="fr-FR" sz="1800" b="1" dirty="0" smtClean="0">
                <a:latin typeface="Hobo Std" panose="020B0803040709020204" pitchFamily="34" charset="0"/>
                <a:ea typeface="Arial-BoldMT"/>
                <a:cs typeface="Arial-BoldMT"/>
              </a:rPr>
              <a:t>journalier gagné </a:t>
            </a:r>
            <a:r>
              <a:rPr lang="fr-FR" altLang="fr-FR" sz="1800" b="1" dirty="0">
                <a:latin typeface="Hobo Std" panose="020B0803040709020204" pitchFamily="34" charset="0"/>
                <a:ea typeface="Arial-BoldMT"/>
                <a:cs typeface="Arial-BoldMT"/>
              </a:rPr>
              <a:t>si pas d’écran avant de se coucher</a:t>
            </a:r>
            <a:endParaRPr lang="fr-FR" altLang="fr-FR" sz="1800" dirty="0">
              <a:latin typeface="Hobo Std" panose="020B0803040709020204" pitchFamily="34" charset="0"/>
              <a:ea typeface="Arial-BoldMT"/>
              <a:cs typeface="Arial-BoldMT"/>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2800" dirty="0">
              <a:latin typeface="Hobo Std" panose="020B0803040709020204" pitchFamily="34" charset="0"/>
              <a:ea typeface="Arial-BoldMT"/>
              <a:cs typeface="Arial-BoldMT"/>
            </a:endParaRPr>
          </a:p>
          <a:p>
            <a:pPr algn="ctr">
              <a:lnSpc>
                <a:spcPct val="118000"/>
              </a:lnSpc>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900" b="1" dirty="0" smtClean="0">
                <a:latin typeface="Hobo Std" panose="020B0803040709020204" pitchFamily="34" charset="0"/>
              </a:rPr>
              <a:t>Que se passe t-il si on ne dort pas assez ?</a:t>
            </a:r>
          </a:p>
          <a:p>
            <a:pPr>
              <a:lnSpc>
                <a:spcPct val="118000"/>
              </a:lnSpc>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b="1" dirty="0">
              <a:latin typeface="Hobo Std" panose="020B0803040709020204" pitchFamily="34" charset="0"/>
            </a:endParaRPr>
          </a:p>
          <a:p>
            <a:pPr>
              <a:lnSpc>
                <a:spcPct val="118000"/>
              </a:lnSpc>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1" dirty="0" smtClean="0">
                <a:latin typeface="Hobo Std" panose="020B0803040709020204" pitchFamily="34" charset="0"/>
              </a:rPr>
              <a:t>Quelques </a:t>
            </a:r>
            <a:r>
              <a:rPr lang="fr-FR" altLang="fr-FR" b="1" dirty="0">
                <a:latin typeface="Hobo Std" panose="020B0803040709020204" pitchFamily="34" charset="0"/>
              </a:rPr>
              <a:t>conseils :</a:t>
            </a:r>
          </a:p>
          <a:p>
            <a:pPr>
              <a:lnSpc>
                <a:spcPct val="118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1" dirty="0">
                <a:latin typeface="Hobo Std" panose="020B0803040709020204" pitchFamily="34" charset="0"/>
              </a:rPr>
              <a:t>Limiter les écrans dans la journée</a:t>
            </a:r>
          </a:p>
          <a:p>
            <a:pPr>
              <a:lnSpc>
                <a:spcPct val="118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1" dirty="0">
                <a:latin typeface="Hobo Std" panose="020B0803040709020204" pitchFamily="34" charset="0"/>
                <a:ea typeface="ArialMT"/>
                <a:cs typeface="ArialMT"/>
              </a:rPr>
              <a:t>Ne pas regarder d’écran </a:t>
            </a:r>
            <a:r>
              <a:rPr lang="fr-FR" altLang="fr-FR" b="1" dirty="0" smtClean="0">
                <a:latin typeface="Hobo Std" panose="020B0803040709020204" pitchFamily="34" charset="0"/>
                <a:ea typeface="ArialMT"/>
                <a:cs typeface="ArialMT"/>
              </a:rPr>
              <a:t>une heure avant </a:t>
            </a:r>
            <a:r>
              <a:rPr lang="fr-FR" altLang="fr-FR" b="1" dirty="0">
                <a:latin typeface="Hobo Std" panose="020B0803040709020204" pitchFamily="34" charset="0"/>
                <a:ea typeface="ArialMT"/>
                <a:cs typeface="ArialMT"/>
              </a:rPr>
              <a:t>de se </a:t>
            </a:r>
            <a:r>
              <a:rPr lang="fr-FR" altLang="fr-FR" b="1" dirty="0" smtClean="0">
                <a:latin typeface="Hobo Std" panose="020B0803040709020204" pitchFamily="34" charset="0"/>
                <a:ea typeface="ArialMT"/>
                <a:cs typeface="ArialMT"/>
              </a:rPr>
              <a:t>coucher</a:t>
            </a:r>
          </a:p>
          <a:p>
            <a:pPr>
              <a:lnSpc>
                <a:spcPct val="118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1" dirty="0" smtClean="0">
                <a:latin typeface="Hobo Std" panose="020B0803040709020204" pitchFamily="34" charset="0"/>
                <a:ea typeface="ArialMT"/>
                <a:cs typeface="ArialMT"/>
              </a:rPr>
              <a:t>Se coucher quand notre corps nous signale qu’on est fatigué</a:t>
            </a:r>
            <a:endParaRPr lang="fr-FR" altLang="fr-FR" b="1" dirty="0">
              <a:latin typeface="Hobo Std" panose="020B0803040709020204" pitchFamily="34" charset="0"/>
              <a:ea typeface="ArialMT"/>
              <a:cs typeface="ArialMT"/>
            </a:endParaRPr>
          </a:p>
          <a:p>
            <a:pPr>
              <a:lnSpc>
                <a:spcPct val="118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1" dirty="0">
                <a:latin typeface="Hobo Std" panose="020B0803040709020204" pitchFamily="34" charset="0"/>
                <a:ea typeface="ArialMT"/>
                <a:cs typeface="ArialMT"/>
              </a:rPr>
              <a:t>Limiter les tablettes et téléphones (écrans à LED) le </a:t>
            </a:r>
            <a:r>
              <a:rPr lang="fr-FR" altLang="fr-FR" b="1" dirty="0" smtClean="0">
                <a:latin typeface="Hobo Std" panose="020B0803040709020204" pitchFamily="34" charset="0"/>
                <a:ea typeface="ArialMT"/>
                <a:cs typeface="ArialMT"/>
              </a:rPr>
              <a:t>soir</a:t>
            </a:r>
          </a:p>
          <a:p>
            <a:pPr>
              <a:lnSpc>
                <a:spcPct val="118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1" dirty="0" smtClean="0">
                <a:latin typeface="Hobo Std" panose="020B0803040709020204" pitchFamily="34" charset="0"/>
                <a:ea typeface="ArialMT"/>
                <a:cs typeface="ArialMT"/>
              </a:rPr>
              <a:t>Lunettes « anti » lumière bleue et filtres d’écrans existent</a:t>
            </a:r>
            <a:endParaRPr lang="fr-FR" altLang="fr-FR" dirty="0">
              <a:latin typeface="Hobo Std" panose="020B0803040709020204" pitchFamily="34" charset="0"/>
              <a:ea typeface="ArialMT"/>
              <a:cs typeface="ArialMT"/>
            </a:endParaRPr>
          </a:p>
          <a:p>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a:blip r:embed="rId4"/>
          <a:stretch>
            <a:fillRect/>
          </a:stretch>
        </p:blipFill>
        <p:spPr>
          <a:xfrm>
            <a:off x="10171046" y="0"/>
            <a:ext cx="2020954" cy="1919235"/>
          </a:xfrm>
          <a:prstGeom prst="rect">
            <a:avLst/>
          </a:prstGeom>
        </p:spPr>
      </p:pic>
    </p:spTree>
    <p:extLst>
      <p:ext uri="{BB962C8B-B14F-4D97-AF65-F5344CB8AC3E}">
        <p14:creationId xmlns:p14="http://schemas.microsoft.com/office/powerpoint/2010/main" val="417335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327116"/>
            <a:ext cx="9905998" cy="848541"/>
          </a:xfrm>
        </p:spPr>
        <p:txBody>
          <a:bodyPr/>
          <a:lstStyle/>
          <a:p>
            <a:r>
              <a:rPr lang="fr-FR" dirty="0" smtClean="0">
                <a:latin typeface="Hobo Std" panose="020B0803040709020204" pitchFamily="34" charset="0"/>
              </a:rPr>
              <a:t>PLACE DES PARENTS</a:t>
            </a:r>
            <a:endParaRPr lang="fr-FR" dirty="0">
              <a:latin typeface="Hobo Std" panose="020B0803040709020204" pitchFamily="34" charset="0"/>
            </a:endParaRPr>
          </a:p>
        </p:txBody>
      </p:sp>
      <p:sp>
        <p:nvSpPr>
          <p:cNvPr id="3" name="Espace réservé du contenu 2"/>
          <p:cNvSpPr>
            <a:spLocks noGrp="1"/>
          </p:cNvSpPr>
          <p:nvPr>
            <p:ph idx="1"/>
          </p:nvPr>
        </p:nvSpPr>
        <p:spPr>
          <a:xfrm>
            <a:off x="1141412" y="1296237"/>
            <a:ext cx="9905999" cy="4494964"/>
          </a:xfrm>
        </p:spPr>
        <p:txBody>
          <a:bodyPr>
            <a:normAutofit fontScale="70000" lnSpcReduction="20000"/>
          </a:bodyPr>
          <a:lstStyle/>
          <a:p>
            <a:pPr marL="274320" indent="-274320" algn="ctr">
              <a:buNone/>
              <a:defRPr/>
            </a:pPr>
            <a:r>
              <a:rPr lang="fr-FR" sz="5400" b="1" dirty="0">
                <a:latin typeface="Hobo Std" panose="020B0803040709020204" pitchFamily="34" charset="0"/>
              </a:rPr>
              <a:t>23 %</a:t>
            </a:r>
          </a:p>
          <a:p>
            <a:pPr marL="274320" indent="-274320" algn="ctr">
              <a:buNone/>
              <a:defRPr/>
            </a:pPr>
            <a:r>
              <a:rPr lang="fr-FR" sz="2000" i="1" dirty="0">
                <a:latin typeface="Hobo Std" panose="020B0803040709020204" pitchFamily="34" charset="0"/>
              </a:rPr>
              <a:t>Des jeunes de 11 à 17 ans discutent de ce qu’ils font sur Internet avec leurs parents</a:t>
            </a:r>
          </a:p>
          <a:p>
            <a:pPr marL="274320" indent="-274320" algn="ctr">
              <a:buFont typeface="Wingdings 2"/>
              <a:buChar char=""/>
              <a:defRPr/>
            </a:pPr>
            <a:endParaRPr lang="fr-FR" sz="2000" i="1" dirty="0"/>
          </a:p>
          <a:p>
            <a:pPr marL="274320" indent="-274320">
              <a:lnSpc>
                <a:spcPct val="118000"/>
              </a:lnSpc>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000" b="1" dirty="0">
                <a:solidFill>
                  <a:srgbClr val="000000"/>
                </a:solidFill>
                <a:latin typeface="Hobo Std"/>
              </a:rPr>
              <a:t>		</a:t>
            </a:r>
            <a:r>
              <a:rPr lang="fr-FR" sz="3400" b="1" dirty="0">
                <a:latin typeface="Hobo Std"/>
              </a:rPr>
              <a:t>Selon vous, en quelle année Internet est-il apparu en France ?</a:t>
            </a:r>
          </a:p>
          <a:p>
            <a:pPr marL="274320" indent="-274320" algn="ctr">
              <a:lnSpc>
                <a:spcPct val="118000"/>
              </a:lnSpc>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000" b="1" dirty="0">
                <a:latin typeface="Hobo Std"/>
              </a:rPr>
              <a:t>	</a:t>
            </a:r>
            <a:r>
              <a:rPr lang="fr-FR" sz="2000" b="1" i="1" dirty="0">
                <a:latin typeface="Hobo Std"/>
              </a:rPr>
              <a:t>	 ( 1994 et utilisation plus large dans les années 2000)</a:t>
            </a:r>
          </a:p>
          <a:p>
            <a:pPr marL="274320" indent="-274320">
              <a:lnSpc>
                <a:spcPct val="118000"/>
              </a:lnSpc>
              <a:buSzPct val="100000"/>
              <a:buFont typeface="Wingdings 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sz="2000" b="1" dirty="0">
              <a:latin typeface="Hobo Std"/>
            </a:endParaRPr>
          </a:p>
          <a:p>
            <a:pPr marL="274320" indent="-274320">
              <a:lnSpc>
                <a:spcPct val="118000"/>
              </a:lnSpc>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a:latin typeface="Hobo Std"/>
              </a:rPr>
              <a:t>Quelques conseils :</a:t>
            </a:r>
          </a:p>
          <a:p>
            <a:pPr marL="274320" indent="-274320">
              <a:lnSpc>
                <a:spcPct val="118000"/>
              </a:lnSpc>
              <a:buClr>
                <a:srgbClr val="000000"/>
              </a:buClr>
              <a:buSzPct val="100000"/>
              <a:buFont typeface="Hobo Std"/>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latin typeface="Hobo Std"/>
              </a:rPr>
              <a:t>Le contrôle parental n’existe pas pour vous ennuyer, mais pour vous protéger</a:t>
            </a:r>
          </a:p>
          <a:p>
            <a:pPr marL="274320" indent="-274320">
              <a:lnSpc>
                <a:spcPct val="118000"/>
              </a:lnSpc>
              <a:buClr>
                <a:srgbClr val="000000"/>
              </a:buClr>
              <a:buSzPct val="100000"/>
              <a:buFont typeface="Hobo Std"/>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latin typeface="Hobo Std"/>
              </a:rPr>
              <a:t>N’hésitez pas à parler à vos parents si quelque chose vous a choqué ou dérangé</a:t>
            </a:r>
          </a:p>
          <a:p>
            <a:pPr marL="274320" indent="-274320">
              <a:lnSpc>
                <a:spcPct val="118000"/>
              </a:lnSpc>
              <a:buClr>
                <a:srgbClr val="000000"/>
              </a:buClr>
              <a:buSzPct val="100000"/>
              <a:buFont typeface="Hobo Std"/>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latin typeface="Hobo Std"/>
              </a:rPr>
              <a:t>Prenez le temps d’apprendre à vos parents à utiliser Internet, à jouer avec eux</a:t>
            </a:r>
          </a:p>
          <a:p>
            <a:pPr marL="274320" indent="-274320">
              <a:lnSpc>
                <a:spcPct val="118000"/>
              </a:lnSpc>
              <a:buClr>
                <a:srgbClr val="000000"/>
              </a:buClr>
              <a:buSzPct val="100000"/>
              <a:buFont typeface="Hobo Std"/>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latin typeface="Hobo Std"/>
              </a:rPr>
              <a:t>Attention à ce que voient vos jeunes frères et sœurs</a:t>
            </a:r>
          </a:p>
          <a:p>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4"/>
          <a:stretch>
            <a:fillRect/>
          </a:stretch>
        </p:blipFill>
        <p:spPr>
          <a:xfrm>
            <a:off x="10335494" y="0"/>
            <a:ext cx="1856505" cy="1777042"/>
          </a:xfrm>
          <a:prstGeom prst="rect">
            <a:avLst/>
          </a:prstGeom>
        </p:spPr>
      </p:pic>
    </p:spTree>
    <p:extLst>
      <p:ext uri="{BB962C8B-B14F-4D97-AF65-F5344CB8AC3E}">
        <p14:creationId xmlns:p14="http://schemas.microsoft.com/office/powerpoint/2010/main" val="383554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Hobo Std" panose="020B0803040709020204" pitchFamily="34" charset="0"/>
              </a:rPr>
              <a:t>RUMEURS</a:t>
            </a:r>
            <a:endParaRPr lang="fr-FR" dirty="0">
              <a:latin typeface="Hobo Std" panose="020B0803040709020204" pitchFamily="34" charset="0"/>
            </a:endParaRPr>
          </a:p>
        </p:txBody>
      </p:sp>
      <p:sp>
        <p:nvSpPr>
          <p:cNvPr id="3" name="Espace réservé du contenu 2"/>
          <p:cNvSpPr>
            <a:spLocks noGrp="1"/>
          </p:cNvSpPr>
          <p:nvPr>
            <p:ph idx="1"/>
          </p:nvPr>
        </p:nvSpPr>
        <p:spPr/>
        <p:txBody>
          <a:bodyPr/>
          <a:lstStyle/>
          <a:p>
            <a:r>
              <a:rPr lang="fr-FR" altLang="fr-FR" dirty="0">
                <a:latin typeface="Hobo Std" panose="020B0803040709020204" pitchFamily="34" charset="0"/>
              </a:rPr>
              <a:t>11 : collectionne les rouleaux de papier toilette (vides)</a:t>
            </a:r>
          </a:p>
          <a:p>
            <a:r>
              <a:rPr lang="fr-FR" altLang="fr-FR" dirty="0">
                <a:latin typeface="Hobo Std" panose="020B0803040709020204" pitchFamily="34" charset="0"/>
              </a:rPr>
              <a:t>12 : a enlevé les petites roues de son vélo il y a deux mois</a:t>
            </a:r>
          </a:p>
          <a:p>
            <a:r>
              <a:rPr lang="fr-FR" altLang="fr-FR" dirty="0">
                <a:latin typeface="Hobo Std" panose="020B0803040709020204" pitchFamily="34" charset="0"/>
              </a:rPr>
              <a:t>13 : est toujours actif et a sa carte de membre du fan club de Dora l’exploratrice</a:t>
            </a:r>
          </a:p>
          <a:p>
            <a:r>
              <a:rPr lang="fr-FR" altLang="fr-FR" dirty="0">
                <a:latin typeface="Hobo Std" panose="020B0803040709020204" pitchFamily="34" charset="0"/>
              </a:rPr>
              <a:t>14 : mange les pistaches sans enlever la coque</a:t>
            </a:r>
          </a:p>
          <a:p>
            <a:r>
              <a:rPr lang="fr-FR" altLang="fr-FR" dirty="0">
                <a:latin typeface="Hobo Std" panose="020B0803040709020204" pitchFamily="34" charset="0"/>
              </a:rPr>
              <a:t>15 : mange ses crottes de </a:t>
            </a:r>
            <a:r>
              <a:rPr lang="fr-FR" altLang="fr-FR" dirty="0" smtClean="0">
                <a:latin typeface="Hobo Std" panose="020B0803040709020204" pitchFamily="34" charset="0"/>
              </a:rPr>
              <a:t>nez</a:t>
            </a:r>
            <a:endParaRPr lang="fr-FR" altLang="fr-FR" dirty="0">
              <a:latin typeface="Hobo Std" panose="020B0803040709020204" pitchFamily="34" charset="0"/>
              <a:ea typeface="ArialMT"/>
              <a:cs typeface="ArialMT"/>
            </a:endParaRPr>
          </a:p>
          <a:p>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4"/>
          <a:stretch>
            <a:fillRect/>
          </a:stretch>
        </p:blipFill>
        <p:spPr>
          <a:xfrm>
            <a:off x="10156080" y="0"/>
            <a:ext cx="2035919" cy="1929126"/>
          </a:xfrm>
          <a:prstGeom prst="rect">
            <a:avLst/>
          </a:prstGeom>
        </p:spPr>
      </p:pic>
    </p:spTree>
    <p:extLst>
      <p:ext uri="{BB962C8B-B14F-4D97-AF65-F5344CB8AC3E}">
        <p14:creationId xmlns:p14="http://schemas.microsoft.com/office/powerpoint/2010/main" val="342632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300" b="1" dirty="0">
                <a:ln w="500">
                  <a:solidFill>
                    <a:srgbClr val="B13F9A">
                      <a:shade val="20000"/>
                      <a:satMod val="120000"/>
                    </a:srgbClr>
                  </a:solidFill>
                </a:ln>
                <a:latin typeface="Hobo Std" panose="020B0803040709020204" pitchFamily="34" charset="0"/>
              </a:rPr>
              <a:t>PHASES DE JEU</a:t>
            </a:r>
            <a:r>
              <a:rPr lang="fr-FR" sz="3200" b="1" dirty="0">
                <a:ln w="500">
                  <a:solidFill>
                    <a:srgbClr val="B13F9A">
                      <a:shade val="20000"/>
                      <a:satMod val="120000"/>
                    </a:srgbClr>
                  </a:solidFill>
                </a:ln>
                <a:solidFill>
                  <a:srgbClr val="000000"/>
                </a:solidFill>
                <a:latin typeface="Trebuchet MS"/>
              </a:rPr>
              <a:t/>
            </a:r>
            <a:br>
              <a:rPr lang="fr-FR" sz="3200" b="1" dirty="0">
                <a:ln w="500">
                  <a:solidFill>
                    <a:srgbClr val="B13F9A">
                      <a:shade val="20000"/>
                      <a:satMod val="120000"/>
                    </a:srgbClr>
                  </a:solidFill>
                </a:ln>
                <a:solidFill>
                  <a:srgbClr val="000000"/>
                </a:solidFill>
                <a:latin typeface="Trebuchet MS"/>
              </a:rPr>
            </a:br>
            <a:endParaRPr lang="fr-FR" dirty="0"/>
          </a:p>
        </p:txBody>
      </p:sp>
      <p:sp>
        <p:nvSpPr>
          <p:cNvPr id="3" name="Espace réservé du contenu 2"/>
          <p:cNvSpPr>
            <a:spLocks noGrp="1"/>
          </p:cNvSpPr>
          <p:nvPr>
            <p:ph idx="1"/>
          </p:nvPr>
        </p:nvSpPr>
        <p:spPr/>
        <p:txBody>
          <a:bodyPr>
            <a:normAutofit/>
          </a:bodyPr>
          <a:lstStyle/>
          <a:p>
            <a:pPr marL="273050" lvl="0" indent="-273050" fontAlgn="base">
              <a:lnSpc>
                <a:spcPct val="100000"/>
              </a:lnSpc>
              <a:spcBef>
                <a:spcPts val="600"/>
              </a:spcBef>
              <a:spcAft>
                <a:spcPct val="0"/>
              </a:spcAft>
              <a:buClr>
                <a:srgbClr val="B13F9A"/>
              </a:buClr>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600" b="1" dirty="0">
                <a:solidFill>
                  <a:prstClr val="white"/>
                </a:solidFill>
                <a:latin typeface="Hobo Std" panose="020B0803040709020204" pitchFamily="34" charset="0"/>
              </a:rPr>
              <a:t>Connexion </a:t>
            </a:r>
            <a:r>
              <a:rPr lang="fr-FR" altLang="fr-FR" sz="3600" dirty="0">
                <a:solidFill>
                  <a:prstClr val="white"/>
                </a:solidFill>
                <a:latin typeface="Hobo Std" panose="020B0803040709020204" pitchFamily="34" charset="0"/>
              </a:rPr>
              <a:t>:</a:t>
            </a:r>
            <a:r>
              <a:rPr lang="fr-FR" altLang="fr-FR" sz="3600" dirty="0">
                <a:solidFill>
                  <a:srgbClr val="000000"/>
                </a:solidFill>
                <a:latin typeface="Hobo Std" panose="020B0803040709020204" pitchFamily="34" charset="0"/>
              </a:rPr>
              <a:t> </a:t>
            </a:r>
            <a:r>
              <a:rPr lang="fr-FR" altLang="fr-FR" sz="3600" dirty="0">
                <a:solidFill>
                  <a:schemeClr val="accent2"/>
                </a:solidFill>
                <a:latin typeface="Hobo Std" panose="020B0803040709020204" pitchFamily="34" charset="0"/>
              </a:rPr>
              <a:t>Tout le monde a les yeux ouverts</a:t>
            </a:r>
          </a:p>
          <a:p>
            <a:pPr marL="273050" lvl="0" indent="-273050" fontAlgn="base">
              <a:lnSpc>
                <a:spcPct val="100000"/>
              </a:lnSpc>
              <a:spcBef>
                <a:spcPts val="600"/>
              </a:spcBef>
              <a:spcAft>
                <a:spcPct val="0"/>
              </a:spcAft>
              <a:buClr>
                <a:srgbClr val="B13F9A"/>
              </a:buClr>
              <a:buSzPct val="100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3600" dirty="0">
              <a:solidFill>
                <a:srgbClr val="000000"/>
              </a:solidFill>
              <a:latin typeface="Hobo Std" panose="020B0803040709020204" pitchFamily="34" charset="0"/>
            </a:endParaRPr>
          </a:p>
          <a:p>
            <a:pPr marL="273050" lvl="0" indent="-273050" fontAlgn="base">
              <a:lnSpc>
                <a:spcPct val="100000"/>
              </a:lnSpc>
              <a:spcBef>
                <a:spcPts val="600"/>
              </a:spcBef>
              <a:spcAft>
                <a:spcPct val="0"/>
              </a:spcAft>
              <a:buClr>
                <a:srgbClr val="B13F9A"/>
              </a:buClr>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600" b="1" dirty="0">
                <a:solidFill>
                  <a:schemeClr val="accent2"/>
                </a:solidFill>
                <a:latin typeface="Hobo Std" panose="020B0803040709020204" pitchFamily="34" charset="0"/>
              </a:rPr>
              <a:t>Déconnexion </a:t>
            </a:r>
            <a:r>
              <a:rPr lang="fr-FR" altLang="fr-FR" sz="3600" dirty="0">
                <a:solidFill>
                  <a:schemeClr val="accent2"/>
                </a:solidFill>
                <a:latin typeface="Hobo Std" panose="020B0803040709020204" pitchFamily="34" charset="0"/>
              </a:rPr>
              <a:t>: </a:t>
            </a:r>
            <a:r>
              <a:rPr lang="fr-FR" altLang="fr-FR" sz="3600" dirty="0">
                <a:solidFill>
                  <a:prstClr val="white"/>
                </a:solidFill>
                <a:latin typeface="Hobo Std" panose="020B0803040709020204" pitchFamily="34" charset="0"/>
              </a:rPr>
              <a:t>Tout le monde a les yeux fermés…Suivez les instructions du </a:t>
            </a:r>
            <a:r>
              <a:rPr lang="fr-FR" altLang="fr-FR" sz="3600" dirty="0" smtClean="0">
                <a:solidFill>
                  <a:prstClr val="white"/>
                </a:solidFill>
                <a:latin typeface="Hobo Std" panose="020B0803040709020204" pitchFamily="34" charset="0"/>
              </a:rPr>
              <a:t>meneur de jeu</a:t>
            </a:r>
            <a:endParaRPr lang="fr-FR" altLang="fr-FR" sz="3600" dirty="0">
              <a:solidFill>
                <a:prstClr val="white"/>
              </a:solidFill>
              <a:latin typeface="Hobo Std" panose="020B0803040709020204" pitchFamily="34" charset="0"/>
            </a:endParaRPr>
          </a:p>
          <a:p>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254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Hobo Std" panose="020B0803040709020204" pitchFamily="34" charset="0"/>
              </a:rPr>
              <a:t>RUMEURS</a:t>
            </a:r>
            <a:endParaRPr lang="fr-FR" dirty="0"/>
          </a:p>
        </p:txBody>
      </p:sp>
      <p:sp>
        <p:nvSpPr>
          <p:cNvPr id="3" name="Espace réservé du contenu 2"/>
          <p:cNvSpPr>
            <a:spLocks noGrp="1"/>
          </p:cNvSpPr>
          <p:nvPr>
            <p:ph idx="1"/>
          </p:nvPr>
        </p:nvSpPr>
        <p:spPr/>
        <p:txBody>
          <a:bodyPr/>
          <a:lstStyle/>
          <a:p>
            <a:pPr marL="274320" indent="-274320">
              <a:buFont typeface="Wingdings 2"/>
              <a:buChar char=""/>
              <a:defRPr/>
            </a:pPr>
            <a:r>
              <a:rPr lang="fr-FR" dirty="0" smtClean="0">
                <a:latin typeface="Hobo Std" panose="020B0803040709020204" pitchFamily="34" charset="0"/>
              </a:rPr>
              <a:t> 21</a:t>
            </a:r>
            <a:r>
              <a:rPr lang="fr-FR" dirty="0">
                <a:latin typeface="Hobo Std" panose="020B0803040709020204" pitchFamily="34" charset="0"/>
              </a:rPr>
              <a:t> : a pleuré quand il s’est coupé la main avec du papier</a:t>
            </a:r>
          </a:p>
          <a:p>
            <a:pPr marL="274320" indent="-274320">
              <a:buFont typeface="Wingdings 2"/>
              <a:buChar char=""/>
              <a:defRPr/>
            </a:pPr>
            <a:r>
              <a:rPr lang="fr-FR" dirty="0" smtClean="0">
                <a:latin typeface="Hobo Std" panose="020B0803040709020204" pitchFamily="34" charset="0"/>
              </a:rPr>
              <a:t> 22</a:t>
            </a:r>
            <a:r>
              <a:rPr lang="fr-FR" dirty="0">
                <a:latin typeface="Hobo Std" panose="020B0803040709020204" pitchFamily="34" charset="0"/>
              </a:rPr>
              <a:t> : pense qu’une boite de nuit est une petite boite qu’on ouvre seulement la nuit</a:t>
            </a:r>
          </a:p>
          <a:p>
            <a:pPr marL="274320" indent="-274320">
              <a:buFont typeface="Wingdings 2"/>
              <a:buChar char=""/>
              <a:defRPr/>
            </a:pPr>
            <a:r>
              <a:rPr lang="fr-FR" dirty="0" smtClean="0">
                <a:latin typeface="Hobo Std" panose="020B0803040709020204" pitchFamily="34" charset="0"/>
              </a:rPr>
              <a:t> 23</a:t>
            </a:r>
            <a:r>
              <a:rPr lang="fr-FR" dirty="0">
                <a:latin typeface="Hobo Std" panose="020B0803040709020204" pitchFamily="34" charset="0"/>
              </a:rPr>
              <a:t> : pense que les </a:t>
            </a:r>
            <a:r>
              <a:rPr lang="fr-FR" dirty="0" err="1">
                <a:latin typeface="Hobo Std" panose="020B0803040709020204" pitchFamily="34" charset="0"/>
              </a:rPr>
              <a:t>pokemon</a:t>
            </a:r>
            <a:r>
              <a:rPr lang="fr-FR" dirty="0">
                <a:latin typeface="Hobo Std" panose="020B0803040709020204" pitchFamily="34" charset="0"/>
              </a:rPr>
              <a:t> existent vraiment</a:t>
            </a:r>
          </a:p>
          <a:p>
            <a:pPr marL="274320" indent="-274320">
              <a:buFont typeface="Wingdings 2"/>
              <a:buChar char=""/>
              <a:defRPr/>
            </a:pPr>
            <a:r>
              <a:rPr lang="fr-FR" dirty="0" smtClean="0">
                <a:latin typeface="Hobo Std" panose="020B0803040709020204" pitchFamily="34" charset="0"/>
              </a:rPr>
              <a:t> 24</a:t>
            </a:r>
            <a:r>
              <a:rPr lang="fr-FR" dirty="0">
                <a:latin typeface="Hobo Std" panose="020B0803040709020204" pitchFamily="34" charset="0"/>
              </a:rPr>
              <a:t> : est fan des nains de jardins et en possède 150</a:t>
            </a:r>
          </a:p>
          <a:p>
            <a:pPr marL="274320" indent="-274320">
              <a:buFont typeface="Wingdings 2"/>
              <a:buChar char=""/>
              <a:defRPr/>
            </a:pPr>
            <a:r>
              <a:rPr lang="fr-FR" dirty="0" smtClean="0">
                <a:latin typeface="Hobo Std" panose="020B0803040709020204" pitchFamily="34" charset="0"/>
              </a:rPr>
              <a:t> 25</a:t>
            </a:r>
            <a:r>
              <a:rPr lang="fr-FR" dirty="0">
                <a:latin typeface="Hobo Std" panose="020B0803040709020204" pitchFamily="34" charset="0"/>
              </a:rPr>
              <a:t> : aime manger des tartines de </a:t>
            </a:r>
            <a:r>
              <a:rPr lang="fr-FR" dirty="0" err="1">
                <a:latin typeface="Hobo Std" panose="020B0803040709020204" pitchFamily="34" charset="0"/>
              </a:rPr>
              <a:t>paté</a:t>
            </a:r>
            <a:r>
              <a:rPr lang="fr-FR" dirty="0">
                <a:latin typeface="Hobo Std" panose="020B0803040709020204" pitchFamily="34" charset="0"/>
              </a:rPr>
              <a:t> – confiture</a:t>
            </a:r>
          </a:p>
          <a:p>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4"/>
          <a:stretch>
            <a:fillRect/>
          </a:stretch>
        </p:blipFill>
        <p:spPr>
          <a:xfrm>
            <a:off x="10156080" y="0"/>
            <a:ext cx="2035919" cy="1929126"/>
          </a:xfrm>
          <a:prstGeom prst="rect">
            <a:avLst/>
          </a:prstGeom>
        </p:spPr>
      </p:pic>
    </p:spTree>
    <p:extLst>
      <p:ext uri="{BB962C8B-B14F-4D97-AF65-F5344CB8AC3E}">
        <p14:creationId xmlns:p14="http://schemas.microsoft.com/office/powerpoint/2010/main" val="736633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Hobo Std" panose="020B0803040709020204" pitchFamily="34" charset="0"/>
              </a:rPr>
              <a:t>RUMEURS</a:t>
            </a:r>
            <a:endParaRPr lang="fr-FR" dirty="0"/>
          </a:p>
        </p:txBody>
      </p:sp>
      <p:sp>
        <p:nvSpPr>
          <p:cNvPr id="3" name="Espace réservé du contenu 2"/>
          <p:cNvSpPr>
            <a:spLocks noGrp="1"/>
          </p:cNvSpPr>
          <p:nvPr>
            <p:ph idx="1"/>
          </p:nvPr>
        </p:nvSpPr>
        <p:spPr/>
        <p:txBody>
          <a:bodyPr/>
          <a:lstStyle/>
          <a:p>
            <a:pPr marL="274320" indent="-274320">
              <a:buFont typeface="Wingdings 2"/>
              <a:buChar char=""/>
              <a:defRPr/>
            </a:pPr>
            <a:r>
              <a:rPr lang="fr-FR" dirty="0" smtClean="0">
                <a:latin typeface="Hobo Std" panose="020B0803040709020204" pitchFamily="34" charset="0"/>
              </a:rPr>
              <a:t> 31 : a un poster de T’</a:t>
            </a:r>
            <a:r>
              <a:rPr lang="fr-FR" dirty="0" err="1" smtClean="0">
                <a:latin typeface="Hobo Std" panose="020B0803040709020204" pitchFamily="34" charset="0"/>
              </a:rPr>
              <a:t>choupi</a:t>
            </a:r>
            <a:r>
              <a:rPr lang="fr-FR" dirty="0" smtClean="0">
                <a:latin typeface="Hobo Std" panose="020B0803040709020204" pitchFamily="34" charset="0"/>
              </a:rPr>
              <a:t> dans sa chambre</a:t>
            </a:r>
            <a:endParaRPr lang="fr-FR" dirty="0">
              <a:latin typeface="Hobo Std" panose="020B0803040709020204" pitchFamily="34" charset="0"/>
            </a:endParaRPr>
          </a:p>
          <a:p>
            <a:pPr marL="274320" indent="-274320">
              <a:buFont typeface="Wingdings 2"/>
              <a:buChar char=""/>
              <a:defRPr/>
            </a:pPr>
            <a:r>
              <a:rPr lang="fr-FR" dirty="0" smtClean="0">
                <a:latin typeface="Hobo Std" panose="020B0803040709020204" pitchFamily="34" charset="0"/>
              </a:rPr>
              <a:t> 32</a:t>
            </a:r>
            <a:r>
              <a:rPr lang="fr-FR" dirty="0">
                <a:latin typeface="Hobo Std" panose="020B0803040709020204" pitchFamily="34" charset="0"/>
              </a:rPr>
              <a:t> : enfile son tutu dès qu’il rentre chez lui après l’école</a:t>
            </a:r>
          </a:p>
          <a:p>
            <a:pPr marL="274320" indent="-274320">
              <a:buFont typeface="Wingdings 2"/>
              <a:buChar char=""/>
              <a:defRPr/>
            </a:pPr>
            <a:r>
              <a:rPr lang="fr-FR" dirty="0" smtClean="0">
                <a:latin typeface="Hobo Std" panose="020B0803040709020204" pitchFamily="34" charset="0"/>
              </a:rPr>
              <a:t> 33</a:t>
            </a:r>
            <a:r>
              <a:rPr lang="fr-FR" dirty="0">
                <a:latin typeface="Hobo Std" panose="020B0803040709020204" pitchFamily="34" charset="0"/>
              </a:rPr>
              <a:t> : ne loupe pas un épisode de la petite maison dans la prairie</a:t>
            </a:r>
          </a:p>
          <a:p>
            <a:pPr marL="274320" indent="-274320">
              <a:buFont typeface="Wingdings 2"/>
              <a:buChar char=""/>
              <a:defRPr/>
            </a:pPr>
            <a:r>
              <a:rPr lang="fr-FR" dirty="0" smtClean="0">
                <a:latin typeface="Hobo Std" panose="020B0803040709020204" pitchFamily="34" charset="0"/>
              </a:rPr>
              <a:t> 34</a:t>
            </a:r>
            <a:r>
              <a:rPr lang="fr-FR" dirty="0">
                <a:latin typeface="Hobo Std" panose="020B0803040709020204" pitchFamily="34" charset="0"/>
              </a:rPr>
              <a:t> : Pense encore qu’il pourra devenir un super-héros un jour</a:t>
            </a:r>
          </a:p>
          <a:p>
            <a:pPr marL="274320" indent="-274320">
              <a:buFont typeface="Wingdings 2"/>
              <a:buChar char=""/>
              <a:defRPr/>
            </a:pPr>
            <a:r>
              <a:rPr lang="fr-FR" dirty="0" smtClean="0">
                <a:latin typeface="Hobo Std" panose="020B0803040709020204" pitchFamily="34" charset="0"/>
              </a:rPr>
              <a:t> 35</a:t>
            </a:r>
            <a:r>
              <a:rPr lang="fr-FR" dirty="0">
                <a:latin typeface="Hobo Std" panose="020B0803040709020204" pitchFamily="34" charset="0"/>
              </a:rPr>
              <a:t> : a une peur panique des </a:t>
            </a:r>
            <a:r>
              <a:rPr lang="fr-FR" dirty="0" err="1">
                <a:latin typeface="Hobo Std" panose="020B0803040709020204" pitchFamily="34" charset="0"/>
              </a:rPr>
              <a:t>télétubbies</a:t>
            </a:r>
            <a:endParaRPr lang="fr-FR" dirty="0">
              <a:latin typeface="Hobo Std" panose="020B0803040709020204" pitchFamily="34" charset="0"/>
            </a:endParaRPr>
          </a:p>
          <a:p>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4"/>
          <a:stretch>
            <a:fillRect/>
          </a:stretch>
        </p:blipFill>
        <p:spPr>
          <a:xfrm>
            <a:off x="10156080" y="0"/>
            <a:ext cx="2035919" cy="1929126"/>
          </a:xfrm>
          <a:prstGeom prst="rect">
            <a:avLst/>
          </a:prstGeom>
        </p:spPr>
      </p:pic>
    </p:spTree>
    <p:extLst>
      <p:ext uri="{BB962C8B-B14F-4D97-AF65-F5344CB8AC3E}">
        <p14:creationId xmlns:p14="http://schemas.microsoft.com/office/powerpoint/2010/main" val="3994774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Hobo Std" panose="020B0803040709020204" pitchFamily="34" charset="0"/>
              </a:rPr>
              <a:t>RUMEURS</a:t>
            </a:r>
            <a:endParaRPr lang="fr-FR" dirty="0"/>
          </a:p>
        </p:txBody>
      </p:sp>
      <p:sp>
        <p:nvSpPr>
          <p:cNvPr id="3" name="Espace réservé du contenu 2"/>
          <p:cNvSpPr>
            <a:spLocks noGrp="1"/>
          </p:cNvSpPr>
          <p:nvPr>
            <p:ph idx="1"/>
          </p:nvPr>
        </p:nvSpPr>
        <p:spPr/>
        <p:txBody>
          <a:bodyPr/>
          <a:lstStyle/>
          <a:p>
            <a:pPr marL="274320" indent="-274320">
              <a:buFont typeface="Wingdings 2"/>
              <a:buChar char=""/>
              <a:defRPr/>
            </a:pPr>
            <a:r>
              <a:rPr lang="fr-FR" dirty="0" smtClean="0">
                <a:latin typeface="Hobo Std" panose="020B0803040709020204" pitchFamily="34" charset="0"/>
              </a:rPr>
              <a:t> 41</a:t>
            </a:r>
            <a:r>
              <a:rPr lang="fr-FR" dirty="0">
                <a:latin typeface="Hobo Std" panose="020B0803040709020204" pitchFamily="34" charset="0"/>
              </a:rPr>
              <a:t> : est inscrit à un club de pâte à sel</a:t>
            </a:r>
          </a:p>
          <a:p>
            <a:pPr marL="274320" indent="-274320">
              <a:buFont typeface="Wingdings 2"/>
              <a:buChar char=""/>
              <a:defRPr/>
            </a:pPr>
            <a:r>
              <a:rPr lang="fr-FR" dirty="0" smtClean="0">
                <a:latin typeface="Hobo Std" panose="020B0803040709020204" pitchFamily="34" charset="0"/>
              </a:rPr>
              <a:t> 42</a:t>
            </a:r>
            <a:r>
              <a:rPr lang="fr-FR" dirty="0">
                <a:latin typeface="Hobo Std" panose="020B0803040709020204" pitchFamily="34" charset="0"/>
              </a:rPr>
              <a:t> : son pseudo internet est bisoubisou56</a:t>
            </a:r>
          </a:p>
          <a:p>
            <a:pPr marL="274320" indent="-274320">
              <a:buFont typeface="Wingdings 2"/>
              <a:buChar char=""/>
              <a:defRPr/>
            </a:pPr>
            <a:r>
              <a:rPr lang="fr-FR" dirty="0" smtClean="0">
                <a:latin typeface="Hobo Std" panose="020B0803040709020204" pitchFamily="34" charset="0"/>
              </a:rPr>
              <a:t> 43</a:t>
            </a:r>
            <a:r>
              <a:rPr lang="fr-FR" dirty="0">
                <a:latin typeface="Hobo Std" panose="020B0803040709020204" pitchFamily="34" charset="0"/>
              </a:rPr>
              <a:t> : pense que François Hollande vit aux Pays-Bas</a:t>
            </a:r>
          </a:p>
          <a:p>
            <a:pPr marL="274320" indent="-274320">
              <a:buFont typeface="Wingdings 2"/>
              <a:buChar char=""/>
              <a:defRPr/>
            </a:pPr>
            <a:r>
              <a:rPr lang="fr-FR" dirty="0" smtClean="0">
                <a:latin typeface="Hobo Std" panose="020B0803040709020204" pitchFamily="34" charset="0"/>
              </a:rPr>
              <a:t> 44</a:t>
            </a:r>
            <a:r>
              <a:rPr lang="fr-FR" dirty="0">
                <a:latin typeface="Hobo Std" panose="020B0803040709020204" pitchFamily="34" charset="0"/>
              </a:rPr>
              <a:t> : croît encore au Père Noel</a:t>
            </a:r>
          </a:p>
          <a:p>
            <a:pPr marL="274320" indent="-274320">
              <a:buFont typeface="Wingdings 2"/>
              <a:buChar char=""/>
              <a:defRPr/>
            </a:pPr>
            <a:r>
              <a:rPr lang="fr-FR" dirty="0" smtClean="0">
                <a:latin typeface="Hobo Std" panose="020B0803040709020204" pitchFamily="34" charset="0"/>
              </a:rPr>
              <a:t> 45</a:t>
            </a:r>
            <a:r>
              <a:rPr lang="fr-FR" dirty="0">
                <a:latin typeface="Hobo Std" panose="020B0803040709020204" pitchFamily="34" charset="0"/>
              </a:rPr>
              <a:t> : pense que Shakespeare est un jeu d’échecs en ligne</a:t>
            </a:r>
          </a:p>
          <a:p>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4"/>
          <a:stretch>
            <a:fillRect/>
          </a:stretch>
        </p:blipFill>
        <p:spPr>
          <a:xfrm>
            <a:off x="10156080" y="0"/>
            <a:ext cx="2035919" cy="1929126"/>
          </a:xfrm>
          <a:prstGeom prst="rect">
            <a:avLst/>
          </a:prstGeom>
        </p:spPr>
      </p:pic>
    </p:spTree>
    <p:extLst>
      <p:ext uri="{BB962C8B-B14F-4D97-AF65-F5344CB8AC3E}">
        <p14:creationId xmlns:p14="http://schemas.microsoft.com/office/powerpoint/2010/main" val="3936711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Hobo Std" panose="020B0803040709020204" pitchFamily="34" charset="0"/>
              </a:rPr>
              <a:t>RUMEURS</a:t>
            </a:r>
            <a:endParaRPr lang="fr-FR" dirty="0"/>
          </a:p>
        </p:txBody>
      </p:sp>
      <p:sp>
        <p:nvSpPr>
          <p:cNvPr id="3" name="Espace réservé du contenu 2"/>
          <p:cNvSpPr>
            <a:spLocks noGrp="1"/>
          </p:cNvSpPr>
          <p:nvPr>
            <p:ph idx="1"/>
          </p:nvPr>
        </p:nvSpPr>
        <p:spPr/>
        <p:txBody>
          <a:bodyPr/>
          <a:lstStyle/>
          <a:p>
            <a:pPr marL="274320" indent="-274320">
              <a:buFont typeface="Wingdings 2"/>
              <a:buChar char=""/>
              <a:defRPr/>
            </a:pPr>
            <a:r>
              <a:rPr lang="fr-FR" dirty="0" smtClean="0">
                <a:latin typeface="Hobo Std" panose="020B0803040709020204" pitchFamily="34" charset="0"/>
              </a:rPr>
              <a:t> 51</a:t>
            </a:r>
            <a:r>
              <a:rPr lang="fr-FR" dirty="0">
                <a:latin typeface="Hobo Std" panose="020B0803040709020204" pitchFamily="34" charset="0"/>
              </a:rPr>
              <a:t> : dort sous une couette imprimée avec des petits poney</a:t>
            </a:r>
          </a:p>
          <a:p>
            <a:pPr marL="274320" indent="-274320">
              <a:buFont typeface="Wingdings 2"/>
              <a:buChar char=""/>
              <a:defRPr/>
            </a:pPr>
            <a:r>
              <a:rPr lang="fr-FR" dirty="0" smtClean="0">
                <a:latin typeface="Hobo Std" panose="020B0803040709020204" pitchFamily="34" charset="0"/>
              </a:rPr>
              <a:t> 52</a:t>
            </a:r>
            <a:r>
              <a:rPr lang="fr-FR" dirty="0">
                <a:latin typeface="Hobo Std" panose="020B0803040709020204" pitchFamily="34" charset="0"/>
              </a:rPr>
              <a:t> : Dit encore « </a:t>
            </a:r>
            <a:r>
              <a:rPr lang="fr-FR" dirty="0" err="1">
                <a:latin typeface="Hobo Std" panose="020B0803040709020204" pitchFamily="34" charset="0"/>
              </a:rPr>
              <a:t>pestacle</a:t>
            </a:r>
            <a:r>
              <a:rPr lang="fr-FR" dirty="0">
                <a:latin typeface="Hobo Std" panose="020B0803040709020204" pitchFamily="34" charset="0"/>
              </a:rPr>
              <a:t> » au lieu de « spectacle », mais sans faire exprès</a:t>
            </a:r>
          </a:p>
          <a:p>
            <a:pPr marL="274320" indent="-274320">
              <a:buFont typeface="Wingdings 2"/>
              <a:buChar char=""/>
              <a:defRPr/>
            </a:pPr>
            <a:r>
              <a:rPr lang="fr-FR" dirty="0" smtClean="0">
                <a:latin typeface="Hobo Std" panose="020B0803040709020204" pitchFamily="34" charset="0"/>
              </a:rPr>
              <a:t> 53</a:t>
            </a:r>
            <a:r>
              <a:rPr lang="fr-FR" dirty="0">
                <a:latin typeface="Hobo Std" panose="020B0803040709020204" pitchFamily="34" charset="0"/>
              </a:rPr>
              <a:t> : N’a pas compris le scénario du film « </a:t>
            </a:r>
            <a:r>
              <a:rPr lang="fr-FR" dirty="0" err="1">
                <a:latin typeface="Hobo Std" panose="020B0803040709020204" pitchFamily="34" charset="0"/>
              </a:rPr>
              <a:t>titanic</a:t>
            </a:r>
            <a:r>
              <a:rPr lang="fr-FR" dirty="0">
                <a:latin typeface="Hobo Std" panose="020B0803040709020204" pitchFamily="34" charset="0"/>
              </a:rPr>
              <a:t> » </a:t>
            </a:r>
          </a:p>
          <a:p>
            <a:pPr marL="274320" indent="-274320">
              <a:buFont typeface="Wingdings 2"/>
              <a:buChar char=""/>
              <a:defRPr/>
            </a:pPr>
            <a:r>
              <a:rPr lang="fr-FR" dirty="0" smtClean="0">
                <a:latin typeface="Hobo Std" panose="020B0803040709020204" pitchFamily="34" charset="0"/>
              </a:rPr>
              <a:t> 54</a:t>
            </a:r>
            <a:r>
              <a:rPr lang="fr-FR" dirty="0">
                <a:latin typeface="Hobo Std" panose="020B0803040709020204" pitchFamily="34" charset="0"/>
              </a:rPr>
              <a:t> : Pense qu’un cerveau est le petit du cerf</a:t>
            </a:r>
          </a:p>
          <a:p>
            <a:pPr marL="274320" indent="-274320">
              <a:buFont typeface="Wingdings 2"/>
              <a:buChar char=""/>
              <a:defRPr/>
            </a:pPr>
            <a:r>
              <a:rPr lang="fr-FR" dirty="0" smtClean="0">
                <a:latin typeface="Hobo Std" panose="020B0803040709020204" pitchFamily="34" charset="0"/>
              </a:rPr>
              <a:t> 55</a:t>
            </a:r>
            <a:r>
              <a:rPr lang="fr-FR" dirty="0">
                <a:latin typeface="Hobo Std" panose="020B0803040709020204" pitchFamily="34" charset="0"/>
              </a:rPr>
              <a:t> : A pleuré devant Bambi la semaine dernière</a:t>
            </a:r>
          </a:p>
          <a:p>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4"/>
          <a:stretch>
            <a:fillRect/>
          </a:stretch>
        </p:blipFill>
        <p:spPr>
          <a:xfrm>
            <a:off x="10156080" y="0"/>
            <a:ext cx="2035919" cy="1929126"/>
          </a:xfrm>
          <a:prstGeom prst="rect">
            <a:avLst/>
          </a:prstGeom>
        </p:spPr>
      </p:pic>
    </p:spTree>
    <p:extLst>
      <p:ext uri="{BB962C8B-B14F-4D97-AF65-F5344CB8AC3E}">
        <p14:creationId xmlns:p14="http://schemas.microsoft.com/office/powerpoint/2010/main" val="20937949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2941" y="274675"/>
            <a:ext cx="9906000" cy="2855930"/>
          </a:xfrm>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1764183" y="3424721"/>
            <a:ext cx="9043517" cy="3139321"/>
          </a:xfrm>
          <a:prstGeom prst="rect">
            <a:avLst/>
          </a:prstGeom>
          <a:noFill/>
        </p:spPr>
        <p:txBody>
          <a:bodyPr wrap="square" rtlCol="0">
            <a:spAutoFit/>
          </a:bodyPr>
          <a:lstStyle/>
          <a:p>
            <a:r>
              <a:rPr lang="fr-FR" dirty="0" smtClean="0">
                <a:solidFill>
                  <a:schemeClr val="accent2"/>
                </a:solidFill>
                <a:latin typeface="Hobo Std" panose="020B0803040709020204" pitchFamily="34" charset="0"/>
              </a:rPr>
              <a:t>Auteurs : </a:t>
            </a:r>
            <a:r>
              <a:rPr lang="fr-FR" dirty="0" smtClean="0">
                <a:latin typeface="Hobo Std" panose="020B0803040709020204" pitchFamily="34" charset="0"/>
              </a:rPr>
              <a:t>Guillaume JEGOUSSE et Laurent POMMEREUIL</a:t>
            </a:r>
          </a:p>
          <a:p>
            <a:endParaRPr lang="fr-FR" dirty="0" smtClean="0">
              <a:latin typeface="Hobo Std" panose="020B0803040709020204" pitchFamily="34" charset="0"/>
            </a:endParaRPr>
          </a:p>
          <a:p>
            <a:r>
              <a:rPr lang="fr-FR" dirty="0" smtClean="0">
                <a:solidFill>
                  <a:schemeClr val="accent2"/>
                </a:solidFill>
                <a:latin typeface="Hobo Std" panose="020B0803040709020204" pitchFamily="34" charset="0"/>
              </a:rPr>
              <a:t>Illustrations : </a:t>
            </a:r>
            <a:r>
              <a:rPr lang="fr-FR" dirty="0" err="1">
                <a:latin typeface="Hobo Std" panose="020B0803040709020204" pitchFamily="34" charset="0"/>
              </a:rPr>
              <a:t>Eklektik</a:t>
            </a:r>
            <a:r>
              <a:rPr lang="fr-FR" dirty="0">
                <a:latin typeface="Hobo Std" panose="020B0803040709020204" pitchFamily="34" charset="0"/>
              </a:rPr>
              <a:t> </a:t>
            </a:r>
            <a:r>
              <a:rPr lang="fr-FR" dirty="0" err="1">
                <a:latin typeface="Hobo Std" panose="020B0803040709020204" pitchFamily="34" charset="0"/>
              </a:rPr>
              <a:t>creations</a:t>
            </a:r>
            <a:r>
              <a:rPr lang="fr-FR" dirty="0">
                <a:latin typeface="Hobo Std" panose="020B0803040709020204" pitchFamily="34" charset="0"/>
              </a:rPr>
              <a:t> et les élèves de terminales 2012/2013 et </a:t>
            </a:r>
            <a:r>
              <a:rPr lang="fr-FR" dirty="0" smtClean="0">
                <a:latin typeface="Hobo Std" panose="020B0803040709020204" pitchFamily="34" charset="0"/>
              </a:rPr>
              <a:t>2013/2014, section </a:t>
            </a:r>
            <a:r>
              <a:rPr lang="fr-FR" dirty="0">
                <a:latin typeface="Hobo Std" panose="020B0803040709020204" pitchFamily="34" charset="0"/>
              </a:rPr>
              <a:t>communication et arts graphiques du lycée des métiers d’arts</a:t>
            </a:r>
          </a:p>
          <a:p>
            <a:r>
              <a:rPr lang="fr-FR" dirty="0">
                <a:latin typeface="Hobo Std" panose="020B0803040709020204" pitchFamily="34" charset="0"/>
              </a:rPr>
              <a:t>Bertrand </a:t>
            </a:r>
            <a:r>
              <a:rPr lang="fr-FR" dirty="0" err="1">
                <a:latin typeface="Hobo Std" panose="020B0803040709020204" pitchFamily="34" charset="0"/>
              </a:rPr>
              <a:t>Duguesclin</a:t>
            </a:r>
            <a:r>
              <a:rPr lang="fr-FR" dirty="0">
                <a:latin typeface="Hobo Std" panose="020B0803040709020204" pitchFamily="34" charset="0"/>
              </a:rPr>
              <a:t> à </a:t>
            </a:r>
            <a:r>
              <a:rPr lang="fr-FR" dirty="0" err="1">
                <a:latin typeface="Hobo Std" panose="020B0803040709020204" pitchFamily="34" charset="0"/>
              </a:rPr>
              <a:t>Brech</a:t>
            </a:r>
            <a:r>
              <a:rPr lang="fr-FR" dirty="0">
                <a:latin typeface="Hobo Std" panose="020B0803040709020204" pitchFamily="34" charset="0"/>
              </a:rPr>
              <a:t> (56</a:t>
            </a:r>
            <a:r>
              <a:rPr lang="fr-FR" dirty="0" smtClean="0">
                <a:latin typeface="Hobo Std" panose="020B0803040709020204" pitchFamily="34" charset="0"/>
              </a:rPr>
              <a:t>)</a:t>
            </a:r>
          </a:p>
          <a:p>
            <a:endParaRPr lang="fr-FR" dirty="0">
              <a:latin typeface="Hobo Std" panose="020B0803040709020204" pitchFamily="34" charset="0"/>
            </a:endParaRPr>
          </a:p>
          <a:p>
            <a:r>
              <a:rPr lang="fr-FR" dirty="0">
                <a:solidFill>
                  <a:schemeClr val="accent2"/>
                </a:solidFill>
                <a:latin typeface="Hobo Std" panose="020B0803040709020204" pitchFamily="34" charset="0"/>
              </a:rPr>
              <a:t>Conception graphique, webdesign : </a:t>
            </a:r>
            <a:r>
              <a:rPr lang="fr-FR" dirty="0" err="1">
                <a:latin typeface="Hobo Std" panose="020B0803040709020204" pitchFamily="34" charset="0"/>
              </a:rPr>
              <a:t>Eklektik</a:t>
            </a:r>
            <a:r>
              <a:rPr lang="fr-FR" dirty="0">
                <a:latin typeface="Hobo Std" panose="020B0803040709020204" pitchFamily="34" charset="0"/>
              </a:rPr>
              <a:t> </a:t>
            </a:r>
            <a:r>
              <a:rPr lang="fr-FR" dirty="0" err="1">
                <a:latin typeface="Hobo Std" panose="020B0803040709020204" pitchFamily="34" charset="0"/>
              </a:rPr>
              <a:t>creation</a:t>
            </a:r>
            <a:r>
              <a:rPr lang="fr-FR" dirty="0">
                <a:latin typeface="Hobo Std" panose="020B0803040709020204" pitchFamily="34" charset="0"/>
              </a:rPr>
              <a:t> </a:t>
            </a:r>
            <a:endParaRPr lang="fr-FR" dirty="0" smtClean="0">
              <a:latin typeface="Hobo Std" panose="020B0803040709020204" pitchFamily="34" charset="0"/>
            </a:endParaRPr>
          </a:p>
          <a:p>
            <a:r>
              <a:rPr lang="fr-FR" dirty="0" smtClean="0">
                <a:solidFill>
                  <a:schemeClr val="accent2"/>
                </a:solidFill>
                <a:latin typeface="Hobo Std" panose="020B0803040709020204" pitchFamily="34" charset="0"/>
              </a:rPr>
              <a:t>Edition </a:t>
            </a:r>
            <a:r>
              <a:rPr lang="fr-FR" dirty="0">
                <a:solidFill>
                  <a:schemeClr val="accent2"/>
                </a:solidFill>
                <a:latin typeface="Hobo Std" panose="020B0803040709020204" pitchFamily="34" charset="0"/>
              </a:rPr>
              <a:t>: </a:t>
            </a:r>
            <a:r>
              <a:rPr lang="fr-FR" dirty="0">
                <a:latin typeface="Hobo Std" panose="020B0803040709020204" pitchFamily="34" charset="0"/>
              </a:rPr>
              <a:t>IOV </a:t>
            </a:r>
            <a:r>
              <a:rPr lang="fr-FR" dirty="0" smtClean="0">
                <a:latin typeface="Hobo Std" panose="020B0803040709020204" pitchFamily="34" charset="0"/>
              </a:rPr>
              <a:t>Communication</a:t>
            </a:r>
          </a:p>
          <a:p>
            <a:endParaRPr lang="fr-FR" dirty="0" smtClean="0">
              <a:latin typeface="Hobo Std" panose="020B0803040709020204" pitchFamily="34" charset="0"/>
            </a:endParaRPr>
          </a:p>
          <a:p>
            <a:r>
              <a:rPr lang="fr-FR" dirty="0" smtClean="0">
                <a:latin typeface="Hobo Std" panose="020B0803040709020204" pitchFamily="34" charset="0"/>
                <a:hlinkClick r:id="rId5"/>
              </a:rPr>
              <a:t>http://www.douarnevez.com/paranochezlesnoobs</a:t>
            </a:r>
            <a:r>
              <a:rPr lang="fr-FR" dirty="0" smtClean="0">
                <a:latin typeface="Hobo Std" panose="020B0803040709020204" pitchFamily="34" charset="0"/>
              </a:rPr>
              <a:t> </a:t>
            </a:r>
          </a:p>
          <a:p>
            <a:endParaRPr lang="fr-FR" dirty="0">
              <a:latin typeface="Hobo Std" panose="020B0803040709020204" pitchFamily="34" charset="0"/>
            </a:endParaRPr>
          </a:p>
        </p:txBody>
      </p:sp>
    </p:spTree>
    <p:extLst>
      <p:ext uri="{BB962C8B-B14F-4D97-AF65-F5344CB8AC3E}">
        <p14:creationId xmlns:p14="http://schemas.microsoft.com/office/powerpoint/2010/main" val="1362715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12837"/>
            <a:ext cx="9905998" cy="1478570"/>
          </a:xfrm>
        </p:spPr>
        <p:txBody>
          <a:bodyPr/>
          <a:lstStyle/>
          <a:p>
            <a:r>
              <a:rPr lang="fr-FR" dirty="0">
                <a:latin typeface="Hobo Std" panose="020B0803040709020204" pitchFamily="34" charset="0"/>
              </a:rPr>
              <a:t>LES </a:t>
            </a:r>
            <a:r>
              <a:rPr lang="fr-FR" dirty="0" smtClean="0">
                <a:latin typeface="Hobo Std" panose="020B0803040709020204" pitchFamily="34" charset="0"/>
              </a:rPr>
              <a:t>NOOBS</a:t>
            </a:r>
            <a:endParaRPr lang="fr-FR" dirty="0">
              <a:latin typeface="Hobo Std" panose="020B0803040709020204" pitchFamily="34" charset="0"/>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Espace réservé du contenu 1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504856" y="463491"/>
            <a:ext cx="3820962" cy="5431226"/>
          </a:xfrm>
        </p:spPr>
      </p:pic>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3517" y="1691407"/>
            <a:ext cx="3483511" cy="4951562"/>
          </a:xfrm>
          <a:prstGeom prst="rect">
            <a:avLst/>
          </a:prstGeom>
        </p:spPr>
      </p:pic>
    </p:spTree>
    <p:extLst>
      <p:ext uri="{BB962C8B-B14F-4D97-AF65-F5344CB8AC3E}">
        <p14:creationId xmlns:p14="http://schemas.microsoft.com/office/powerpoint/2010/main" val="1749251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3171" y="169944"/>
            <a:ext cx="9905998" cy="1478570"/>
          </a:xfrm>
        </p:spPr>
        <p:txBody>
          <a:bodyPr/>
          <a:lstStyle/>
          <a:p>
            <a:r>
              <a:rPr lang="fr-FR" dirty="0" smtClean="0">
                <a:latin typeface="Hobo Std" panose="020B0803040709020204" pitchFamily="34" charset="0"/>
              </a:rPr>
              <a:t>LES GEEKS</a:t>
            </a:r>
            <a:endParaRPr lang="fr-FR" dirty="0">
              <a:latin typeface="Hobo Std" panose="020B0803040709020204" pitchFamily="34"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6492" y="1759280"/>
            <a:ext cx="3398806" cy="4831162"/>
          </a:xfrm>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430" y="508958"/>
            <a:ext cx="3665577" cy="5210355"/>
          </a:xfrm>
          <a:prstGeom prst="rect">
            <a:avLst/>
          </a:prstGeom>
        </p:spPr>
      </p:pic>
    </p:spTree>
    <p:extLst>
      <p:ext uri="{BB962C8B-B14F-4D97-AF65-F5344CB8AC3E}">
        <p14:creationId xmlns:p14="http://schemas.microsoft.com/office/powerpoint/2010/main" val="2191992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6427"/>
            <a:ext cx="9905998" cy="1478570"/>
          </a:xfrm>
        </p:spPr>
        <p:txBody>
          <a:bodyPr/>
          <a:lstStyle/>
          <a:p>
            <a:r>
              <a:rPr lang="fr-FR" dirty="0" smtClean="0">
                <a:latin typeface="Hobo Std" panose="020B0803040709020204" pitchFamily="34" charset="0"/>
              </a:rPr>
              <a:t>LES GEEKS</a:t>
            </a:r>
            <a:endParaRPr lang="fr-FR" dirty="0">
              <a:latin typeface="Hobo Std" panose="020B0803040709020204" pitchFamily="34"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1150" y="1396242"/>
            <a:ext cx="3510412" cy="4989801"/>
          </a:xfrm>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34880">
            <a:off x="5227508" y="3199905"/>
            <a:ext cx="1979907" cy="1056724"/>
          </a:xfrm>
          <a:prstGeom prst="rect">
            <a:avLst/>
          </a:prstGeom>
        </p:spPr>
      </p:pic>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9008" y="500332"/>
            <a:ext cx="3738403" cy="5313872"/>
          </a:xfrm>
          <a:prstGeom prst="rect">
            <a:avLst/>
          </a:prstGeom>
        </p:spPr>
      </p:pic>
    </p:spTree>
    <p:extLst>
      <p:ext uri="{BB962C8B-B14F-4D97-AF65-F5344CB8AC3E}">
        <p14:creationId xmlns:p14="http://schemas.microsoft.com/office/powerpoint/2010/main" val="3342877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478570"/>
          </a:xfrm>
        </p:spPr>
        <p:txBody>
          <a:bodyPr/>
          <a:lstStyle/>
          <a:p>
            <a:r>
              <a:rPr lang="fr-FR" dirty="0" smtClean="0">
                <a:latin typeface="Hobo Std" panose="020B0803040709020204" pitchFamily="34" charset="0"/>
              </a:rPr>
              <a:t>LES GEEKS</a:t>
            </a:r>
            <a:endParaRPr lang="fr-FR" dirty="0">
              <a:latin typeface="Hobo Std" panose="020B0803040709020204" pitchFamily="34"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2879" y="1344637"/>
            <a:ext cx="3536290" cy="5026585"/>
          </a:xfrm>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34880">
            <a:off x="5227508" y="3199905"/>
            <a:ext cx="1979907" cy="1056724"/>
          </a:xfrm>
          <a:prstGeom prst="rect">
            <a:avLst/>
          </a:prstGeom>
        </p:spPr>
      </p:pic>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9624" y="390267"/>
            <a:ext cx="3595538" cy="5110800"/>
          </a:xfrm>
          <a:prstGeom prst="rect">
            <a:avLst/>
          </a:prstGeom>
        </p:spPr>
      </p:pic>
    </p:spTree>
    <p:extLst>
      <p:ext uri="{BB962C8B-B14F-4D97-AF65-F5344CB8AC3E}">
        <p14:creationId xmlns:p14="http://schemas.microsoft.com/office/powerpoint/2010/main" val="95781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478570"/>
          </a:xfrm>
        </p:spPr>
        <p:txBody>
          <a:bodyPr/>
          <a:lstStyle/>
          <a:p>
            <a:r>
              <a:rPr lang="fr-FR" dirty="0" smtClean="0">
                <a:latin typeface="Hobo Std" panose="020B0803040709020204" pitchFamily="34" charset="0"/>
              </a:rPr>
              <a:t>LES GEEKS</a:t>
            </a:r>
            <a:endParaRPr lang="fr-FR" dirty="0">
              <a:latin typeface="Hobo Std" panose="020B0803040709020204" pitchFamily="34"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4283" y="1104618"/>
            <a:ext cx="3691566" cy="5247299"/>
          </a:xfrm>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34880">
            <a:off x="5285774" y="3115367"/>
            <a:ext cx="1979907" cy="1056724"/>
          </a:xfrm>
          <a:prstGeom prst="rect">
            <a:avLst/>
          </a:prstGeom>
        </p:spPr>
      </p:pic>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7890" y="646980"/>
            <a:ext cx="3592750" cy="5106837"/>
          </a:xfrm>
          <a:prstGeom prst="rect">
            <a:avLst/>
          </a:prstGeom>
        </p:spPr>
      </p:pic>
    </p:spTree>
    <p:extLst>
      <p:ext uri="{BB962C8B-B14F-4D97-AF65-F5344CB8AC3E}">
        <p14:creationId xmlns:p14="http://schemas.microsoft.com/office/powerpoint/2010/main" val="3174565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Hobo Std" panose="020B0803040709020204" pitchFamily="34" charset="0"/>
              </a:rPr>
              <a:t>La brigade </a:t>
            </a:r>
            <a:br>
              <a:rPr lang="fr-FR" dirty="0" smtClean="0">
                <a:latin typeface="Hobo Std" panose="020B0803040709020204" pitchFamily="34" charset="0"/>
              </a:rPr>
            </a:br>
            <a:r>
              <a:rPr lang="fr-FR" dirty="0" err="1" smtClean="0">
                <a:latin typeface="Hobo Std" panose="020B0803040709020204" pitchFamily="34" charset="0"/>
              </a:rPr>
              <a:t>numerique</a:t>
            </a:r>
            <a:endParaRPr lang="fr-FR" dirty="0">
              <a:latin typeface="Hobo Std" panose="020B0803040709020204" pitchFamily="34"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6609" y="696155"/>
            <a:ext cx="3562170" cy="5063372"/>
          </a:xfrm>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6237288"/>
            <a:ext cx="2768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98779" y="6237288"/>
            <a:ext cx="1224621" cy="62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5858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Template>
  <TotalTime>425</TotalTime>
  <Words>1284</Words>
  <Application>Microsoft Office PowerPoint</Application>
  <PresentationFormat>Grand écran</PresentationFormat>
  <Paragraphs>252</Paragraphs>
  <Slides>34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34</vt:i4>
      </vt:variant>
    </vt:vector>
  </HeadingPairs>
  <TitlesOfParts>
    <vt:vector size="42" baseType="lpstr">
      <vt:lpstr>Arial</vt:lpstr>
      <vt:lpstr>Arial-BoldMT</vt:lpstr>
      <vt:lpstr>ArialMT</vt:lpstr>
      <vt:lpstr>Hobo Std</vt:lpstr>
      <vt:lpstr>Trebuchet MS</vt:lpstr>
      <vt:lpstr>Tw Cen MT</vt:lpstr>
      <vt:lpstr>Wingdings 2</vt:lpstr>
      <vt:lpstr>Circuit</vt:lpstr>
      <vt:lpstr>Présentation PowerPoint</vt:lpstr>
      <vt:lpstr>BUT DU JEU</vt:lpstr>
      <vt:lpstr>PHASES DE JEU </vt:lpstr>
      <vt:lpstr>LES NOOBS</vt:lpstr>
      <vt:lpstr>LES GEEKS</vt:lpstr>
      <vt:lpstr>LES GEEKS</vt:lpstr>
      <vt:lpstr>LES GEEKS</vt:lpstr>
      <vt:lpstr>LES GEEKS</vt:lpstr>
      <vt:lpstr>La brigade  numerique</vt:lpstr>
      <vt:lpstr>FIN DU JEU</vt:lpstr>
      <vt:lpstr>CONSEILS DE JEU</vt:lpstr>
      <vt:lpstr>LISTe DES THEMES</vt:lpstr>
      <vt:lpstr>Enfer et damnation…</vt:lpstr>
      <vt:lpstr>JEUX VIDEO ET USAGES EXCESSIFS</vt:lpstr>
      <vt:lpstr>Présentation PowerPoint</vt:lpstr>
      <vt:lpstr>Respect de l’autre</vt:lpstr>
      <vt:lpstr>Rapports filles garcons</vt:lpstr>
      <vt:lpstr>CYBER-HARCELEMENT</vt:lpstr>
      <vt:lpstr>CYBER-HARCELEMENT</vt:lpstr>
      <vt:lpstr>VIE PUBLIQUE / VIE Privée</vt:lpstr>
      <vt:lpstr>LES réseaux sociaux</vt:lpstr>
      <vt:lpstr>SMARTPHONES ET PORTABLES</vt:lpstr>
      <vt:lpstr>Piratage</vt:lpstr>
      <vt:lpstr>Usurpation d’identité</vt:lpstr>
      <vt:lpstr>RENCONTRES REELLES</vt:lpstr>
      <vt:lpstr>Violence dans les média</vt:lpstr>
      <vt:lpstr>LE SOMMEIL et les écrans</vt:lpstr>
      <vt:lpstr>PLACE DES PARENTS</vt:lpstr>
      <vt:lpstr>RUMEURS</vt:lpstr>
      <vt:lpstr>RUMEURS</vt:lpstr>
      <vt:lpstr>RUMEURS</vt:lpstr>
      <vt:lpstr>RUMEURS</vt:lpstr>
      <vt:lpstr>RUMEURS</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JEG</dc:creator>
  <cp:lastModifiedBy>laurent pommereuil</cp:lastModifiedBy>
  <cp:revision>39</cp:revision>
  <dcterms:created xsi:type="dcterms:W3CDTF">2017-02-21T08:38:56Z</dcterms:created>
  <dcterms:modified xsi:type="dcterms:W3CDTF">2017-03-03T08:04:30Z</dcterms:modified>
</cp:coreProperties>
</file>